
<file path=[Content_Types].xml><?xml version="1.0" encoding="utf-8"?>
<Types xmlns="http://schemas.openxmlformats.org/package/2006/content-types">
  <Default Extension="1" ContentType="image/jpeg"/>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4" r:id="rId1"/>
  </p:sldMasterIdLst>
  <p:notesMasterIdLst>
    <p:notesMasterId r:id="rId25"/>
  </p:notesMasterIdLst>
  <p:sldIdLst>
    <p:sldId id="257" r:id="rId2"/>
    <p:sldId id="259" r:id="rId3"/>
    <p:sldId id="260" r:id="rId4"/>
    <p:sldId id="266" r:id="rId5"/>
    <p:sldId id="279" r:id="rId6"/>
    <p:sldId id="270" r:id="rId7"/>
    <p:sldId id="272" r:id="rId8"/>
    <p:sldId id="274" r:id="rId9"/>
    <p:sldId id="295" r:id="rId10"/>
    <p:sldId id="276" r:id="rId11"/>
    <p:sldId id="282" r:id="rId12"/>
    <p:sldId id="281" r:id="rId13"/>
    <p:sldId id="283" r:id="rId14"/>
    <p:sldId id="284" r:id="rId15"/>
    <p:sldId id="285" r:id="rId16"/>
    <p:sldId id="287" r:id="rId17"/>
    <p:sldId id="288" r:id="rId18"/>
    <p:sldId id="289" r:id="rId19"/>
    <p:sldId id="290" r:id="rId20"/>
    <p:sldId id="291" r:id="rId21"/>
    <p:sldId id="292" r:id="rId22"/>
    <p:sldId id="297" r:id="rId23"/>
    <p:sldId id="29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2A1D"/>
    <a:srgbClr val="70AD47"/>
    <a:srgbClr val="70AD79"/>
    <a:srgbClr val="70ADAB"/>
    <a:srgbClr val="4CA7FA"/>
    <a:srgbClr val="E8510E"/>
    <a:srgbClr val="EA44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0" autoAdjust="0"/>
    <p:restoredTop sz="94687"/>
  </p:normalViewPr>
  <p:slideViewPr>
    <p:cSldViewPr snapToGrid="0">
      <p:cViewPr varScale="1">
        <p:scale>
          <a:sx n="104" d="100"/>
          <a:sy n="104" d="100"/>
        </p:scale>
        <p:origin x="640"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C81ED0-9983-48E9-80DB-1095FAD52F72}" type="datetimeFigureOut">
              <a:rPr lang="en-US" smtClean="0"/>
              <a:t>9/18/23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833227-84BA-423B-8111-587233CF25E2}" type="slidenum">
              <a:rPr lang="en-US" smtClean="0"/>
              <a:t>‹#›</a:t>
            </a:fld>
            <a:endParaRPr lang="en-US"/>
          </a:p>
        </p:txBody>
      </p:sp>
    </p:spTree>
    <p:extLst>
      <p:ext uri="{BB962C8B-B14F-4D97-AF65-F5344CB8AC3E}">
        <p14:creationId xmlns:p14="http://schemas.microsoft.com/office/powerpoint/2010/main" val="1902918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NOFO for guidance</a:t>
            </a:r>
          </a:p>
        </p:txBody>
      </p:sp>
      <p:sp>
        <p:nvSpPr>
          <p:cNvPr id="4" name="Slide Number Placeholder 3"/>
          <p:cNvSpPr>
            <a:spLocks noGrp="1"/>
          </p:cNvSpPr>
          <p:nvPr>
            <p:ph type="sldNum" sz="quarter" idx="5"/>
          </p:nvPr>
        </p:nvSpPr>
        <p:spPr/>
        <p:txBody>
          <a:bodyPr/>
          <a:lstStyle/>
          <a:p>
            <a:fld id="{EE833227-84BA-423B-8111-587233CF25E2}" type="slidenum">
              <a:rPr lang="en-US" smtClean="0"/>
              <a:t>3</a:t>
            </a:fld>
            <a:endParaRPr lang="en-US"/>
          </a:p>
        </p:txBody>
      </p:sp>
    </p:spTree>
    <p:extLst>
      <p:ext uri="{BB962C8B-B14F-4D97-AF65-F5344CB8AC3E}">
        <p14:creationId xmlns:p14="http://schemas.microsoft.com/office/powerpoint/2010/main" val="4192382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15</a:t>
            </a:fld>
            <a:endParaRPr lang="en-US"/>
          </a:p>
        </p:txBody>
      </p:sp>
    </p:spTree>
    <p:extLst>
      <p:ext uri="{BB962C8B-B14F-4D97-AF65-F5344CB8AC3E}">
        <p14:creationId xmlns:p14="http://schemas.microsoft.com/office/powerpoint/2010/main" val="1442754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16</a:t>
            </a:fld>
            <a:endParaRPr lang="en-US"/>
          </a:p>
        </p:txBody>
      </p:sp>
    </p:spTree>
    <p:extLst>
      <p:ext uri="{BB962C8B-B14F-4D97-AF65-F5344CB8AC3E}">
        <p14:creationId xmlns:p14="http://schemas.microsoft.com/office/powerpoint/2010/main" val="521700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17</a:t>
            </a:fld>
            <a:endParaRPr lang="en-US"/>
          </a:p>
        </p:txBody>
      </p:sp>
    </p:spTree>
    <p:extLst>
      <p:ext uri="{BB962C8B-B14F-4D97-AF65-F5344CB8AC3E}">
        <p14:creationId xmlns:p14="http://schemas.microsoft.com/office/powerpoint/2010/main" val="2589640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18</a:t>
            </a:fld>
            <a:endParaRPr lang="en-US"/>
          </a:p>
        </p:txBody>
      </p:sp>
    </p:spTree>
    <p:extLst>
      <p:ext uri="{BB962C8B-B14F-4D97-AF65-F5344CB8AC3E}">
        <p14:creationId xmlns:p14="http://schemas.microsoft.com/office/powerpoint/2010/main" val="41876753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19</a:t>
            </a:fld>
            <a:endParaRPr lang="en-US"/>
          </a:p>
        </p:txBody>
      </p:sp>
    </p:spTree>
    <p:extLst>
      <p:ext uri="{BB962C8B-B14F-4D97-AF65-F5344CB8AC3E}">
        <p14:creationId xmlns:p14="http://schemas.microsoft.com/office/powerpoint/2010/main" val="28834554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20</a:t>
            </a:fld>
            <a:endParaRPr lang="en-US"/>
          </a:p>
        </p:txBody>
      </p:sp>
    </p:spTree>
    <p:extLst>
      <p:ext uri="{BB962C8B-B14F-4D97-AF65-F5344CB8AC3E}">
        <p14:creationId xmlns:p14="http://schemas.microsoft.com/office/powerpoint/2010/main" val="11665469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21</a:t>
            </a:fld>
            <a:endParaRPr lang="en-US"/>
          </a:p>
        </p:txBody>
      </p:sp>
    </p:spTree>
    <p:extLst>
      <p:ext uri="{BB962C8B-B14F-4D97-AF65-F5344CB8AC3E}">
        <p14:creationId xmlns:p14="http://schemas.microsoft.com/office/powerpoint/2010/main" val="35375823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22</a:t>
            </a:fld>
            <a:endParaRPr lang="en-US"/>
          </a:p>
        </p:txBody>
      </p:sp>
    </p:spTree>
    <p:extLst>
      <p:ext uri="{BB962C8B-B14F-4D97-AF65-F5344CB8AC3E}">
        <p14:creationId xmlns:p14="http://schemas.microsoft.com/office/powerpoint/2010/main" val="3661328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to review your project workbook before beginning any work.</a:t>
            </a:r>
          </a:p>
        </p:txBody>
      </p:sp>
      <p:sp>
        <p:nvSpPr>
          <p:cNvPr id="4" name="Slide Number Placeholder 3"/>
          <p:cNvSpPr>
            <a:spLocks noGrp="1"/>
          </p:cNvSpPr>
          <p:nvPr>
            <p:ph type="sldNum" sz="quarter" idx="5"/>
          </p:nvPr>
        </p:nvSpPr>
        <p:spPr/>
        <p:txBody>
          <a:bodyPr/>
          <a:lstStyle/>
          <a:p>
            <a:fld id="{EE833227-84BA-423B-8111-587233CF25E2}" type="slidenum">
              <a:rPr lang="en-US" smtClean="0"/>
              <a:t>4</a:t>
            </a:fld>
            <a:endParaRPr lang="en-US"/>
          </a:p>
        </p:txBody>
      </p:sp>
    </p:spTree>
    <p:extLst>
      <p:ext uri="{BB962C8B-B14F-4D97-AF65-F5344CB8AC3E}">
        <p14:creationId xmlns:p14="http://schemas.microsoft.com/office/powerpoint/2010/main" val="3027793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to review your project workbook before beginning any work to ensure what you have agreed on is not in conflict with your statements of faith, etc. </a:t>
            </a:r>
          </a:p>
        </p:txBody>
      </p:sp>
      <p:sp>
        <p:nvSpPr>
          <p:cNvPr id="4" name="Slide Number Placeholder 3"/>
          <p:cNvSpPr>
            <a:spLocks noGrp="1"/>
          </p:cNvSpPr>
          <p:nvPr>
            <p:ph type="sldNum" sz="quarter" idx="5"/>
          </p:nvPr>
        </p:nvSpPr>
        <p:spPr/>
        <p:txBody>
          <a:bodyPr/>
          <a:lstStyle/>
          <a:p>
            <a:fld id="{EE833227-84BA-423B-8111-587233CF25E2}" type="slidenum">
              <a:rPr lang="en-US" smtClean="0"/>
              <a:t>5</a:t>
            </a:fld>
            <a:endParaRPr lang="en-US"/>
          </a:p>
        </p:txBody>
      </p:sp>
    </p:spTree>
    <p:extLst>
      <p:ext uri="{BB962C8B-B14F-4D97-AF65-F5344CB8AC3E}">
        <p14:creationId xmlns:p14="http://schemas.microsoft.com/office/powerpoint/2010/main" val="2675582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EHP tool in </a:t>
            </a:r>
            <a:r>
              <a:rPr lang="en-US" dirty="0" err="1"/>
              <a:t>datacounts</a:t>
            </a:r>
            <a:r>
              <a:rPr lang="en-US" dirty="0"/>
              <a:t>.</a:t>
            </a:r>
          </a:p>
        </p:txBody>
      </p:sp>
      <p:sp>
        <p:nvSpPr>
          <p:cNvPr id="4" name="Slide Number Placeholder 3"/>
          <p:cNvSpPr>
            <a:spLocks noGrp="1"/>
          </p:cNvSpPr>
          <p:nvPr>
            <p:ph type="sldNum" sz="quarter" idx="5"/>
          </p:nvPr>
        </p:nvSpPr>
        <p:spPr/>
        <p:txBody>
          <a:bodyPr/>
          <a:lstStyle/>
          <a:p>
            <a:fld id="{EE833227-84BA-423B-8111-587233CF25E2}" type="slidenum">
              <a:rPr lang="en-US" smtClean="0"/>
              <a:t>6</a:t>
            </a:fld>
            <a:endParaRPr lang="en-US"/>
          </a:p>
        </p:txBody>
      </p:sp>
    </p:spTree>
    <p:extLst>
      <p:ext uri="{BB962C8B-B14F-4D97-AF65-F5344CB8AC3E}">
        <p14:creationId xmlns:p14="http://schemas.microsoft.com/office/powerpoint/2010/main" val="2907412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review the Authorized Equipment List on </a:t>
            </a:r>
            <a:r>
              <a:rPr lang="en-US" dirty="0" err="1"/>
              <a:t>datacounts</a:t>
            </a:r>
            <a:r>
              <a:rPr lang="en-US" dirty="0"/>
              <a:t> </a:t>
            </a:r>
          </a:p>
        </p:txBody>
      </p:sp>
      <p:sp>
        <p:nvSpPr>
          <p:cNvPr id="4" name="Slide Number Placeholder 3"/>
          <p:cNvSpPr>
            <a:spLocks noGrp="1"/>
          </p:cNvSpPr>
          <p:nvPr>
            <p:ph type="sldNum" sz="quarter" idx="5"/>
          </p:nvPr>
        </p:nvSpPr>
        <p:spPr/>
        <p:txBody>
          <a:bodyPr/>
          <a:lstStyle/>
          <a:p>
            <a:fld id="{EE833227-84BA-423B-8111-587233CF25E2}" type="slidenum">
              <a:rPr lang="en-US" smtClean="0"/>
              <a:t>7</a:t>
            </a:fld>
            <a:endParaRPr lang="en-US"/>
          </a:p>
        </p:txBody>
      </p:sp>
    </p:spTree>
    <p:extLst>
      <p:ext uri="{BB962C8B-B14F-4D97-AF65-F5344CB8AC3E}">
        <p14:creationId xmlns:p14="http://schemas.microsoft.com/office/powerpoint/2010/main" val="4240928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8</a:t>
            </a:fld>
            <a:endParaRPr lang="en-US"/>
          </a:p>
        </p:txBody>
      </p:sp>
    </p:spTree>
    <p:extLst>
      <p:ext uri="{BB962C8B-B14F-4D97-AF65-F5344CB8AC3E}">
        <p14:creationId xmlns:p14="http://schemas.microsoft.com/office/powerpoint/2010/main" val="180900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End User Responsibilities addressed later</a:t>
            </a:r>
          </a:p>
        </p:txBody>
      </p:sp>
      <p:sp>
        <p:nvSpPr>
          <p:cNvPr id="4" name="Slide Number Placeholder 3"/>
          <p:cNvSpPr>
            <a:spLocks noGrp="1"/>
          </p:cNvSpPr>
          <p:nvPr>
            <p:ph type="sldNum" sz="quarter" idx="5"/>
          </p:nvPr>
        </p:nvSpPr>
        <p:spPr/>
        <p:txBody>
          <a:bodyPr/>
          <a:lstStyle/>
          <a:p>
            <a:fld id="{EE833227-84BA-423B-8111-587233CF25E2}" type="slidenum">
              <a:rPr lang="en-US" smtClean="0"/>
              <a:t>12</a:t>
            </a:fld>
            <a:endParaRPr lang="en-US"/>
          </a:p>
        </p:txBody>
      </p:sp>
    </p:spTree>
    <p:extLst>
      <p:ext uri="{BB962C8B-B14F-4D97-AF65-F5344CB8AC3E}">
        <p14:creationId xmlns:p14="http://schemas.microsoft.com/office/powerpoint/2010/main" val="3320265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13</a:t>
            </a:fld>
            <a:endParaRPr lang="en-US"/>
          </a:p>
        </p:txBody>
      </p:sp>
    </p:spTree>
    <p:extLst>
      <p:ext uri="{BB962C8B-B14F-4D97-AF65-F5344CB8AC3E}">
        <p14:creationId xmlns:p14="http://schemas.microsoft.com/office/powerpoint/2010/main" val="430737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14</a:t>
            </a:fld>
            <a:endParaRPr lang="en-US"/>
          </a:p>
        </p:txBody>
      </p:sp>
    </p:spTree>
    <p:extLst>
      <p:ext uri="{BB962C8B-B14F-4D97-AF65-F5344CB8AC3E}">
        <p14:creationId xmlns:p14="http://schemas.microsoft.com/office/powerpoint/2010/main" val="39944904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3" descr="C:\Users\James\Desktop\msft\Berlin\build Assets\hashOverlaySD-FullResolve.png"/>
          <p:cNvPicPr>
            <a:picLocks noChangeAspect="1" noChangeArrowheads="1"/>
          </p:cNvPicPr>
          <p:nvPr/>
        </p:nvPicPr>
        <p:blipFill>
          <a:blip r:embed="rId2">
            <a:alphaModFix amt="10000"/>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extLst>
            <a:ext uri="{909E8E84-426E-40DD-AFC4-6F175D3DCCD1}">
              <a14:hiddenFill xmlns:a14="http://schemas.microsoft.com/office/drawing/2010/main">
                <a:solidFill>
                  <a:srgbClr val="FFFFFF"/>
                </a:solidFill>
              </a14:hiddenFill>
            </a:ext>
          </a:extLst>
        </p:spPr>
      </p:pic>
      <p:sp>
        <p:nvSpPr>
          <p:cNvPr id="9" name="Rectangle 8"/>
          <p:cNvSpPr/>
          <p:nvPr/>
        </p:nvSpPr>
        <p:spPr>
          <a:xfrm>
            <a:off x="0" y="2727331"/>
            <a:ext cx="12192000" cy="23574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07789" y="2727332"/>
            <a:ext cx="11669721" cy="2126158"/>
          </a:xfrm>
        </p:spPr>
        <p:txBody>
          <a:bodyPr anchor="b">
            <a:noAutofit/>
          </a:bodyPr>
          <a:lstStyle>
            <a:lvl1pPr algn="r">
              <a:defRPr sz="48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261140" y="4952310"/>
            <a:ext cx="1166972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9234309" y="6301315"/>
            <a:ext cx="2743200" cy="365125"/>
          </a:xfrm>
        </p:spPr>
        <p:txBody>
          <a:bodyPr/>
          <a:lstStyle/>
          <a:p>
            <a:fld id="{592EA698-4FFB-4C4C-BC4F-7AB1B0769A57}" type="datetimeFigureOut">
              <a:rPr lang="en-US" smtClean="0"/>
              <a:t>9/18/23</a:t>
            </a:fld>
            <a:endParaRPr lang="en-US"/>
          </a:p>
        </p:txBody>
      </p:sp>
      <p:sp>
        <p:nvSpPr>
          <p:cNvPr id="5" name="Footer Placeholder 4"/>
          <p:cNvSpPr>
            <a:spLocks noGrp="1"/>
          </p:cNvSpPr>
          <p:nvPr>
            <p:ph type="ftr" sz="quarter" idx="11"/>
          </p:nvPr>
        </p:nvSpPr>
        <p:spPr>
          <a:xfrm>
            <a:off x="307788" y="6301314"/>
            <a:ext cx="5362221" cy="365125"/>
          </a:xfrm>
        </p:spPr>
        <p:txBody>
          <a:bodyPr/>
          <a:lstStyle/>
          <a:p>
            <a:endParaRPr lang="en-US"/>
          </a:p>
        </p:txBody>
      </p:sp>
      <p:pic>
        <p:nvPicPr>
          <p:cNvPr id="11" name="Picture 1" descr="U:\Desktop\H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24" y="267164"/>
            <a:ext cx="2825749"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938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0" name="Rectangle 29"/>
          <p:cNvSpPr/>
          <p:nvPr/>
        </p:nvSpPr>
        <p:spPr>
          <a:xfrm>
            <a:off x="0" y="69393"/>
            <a:ext cx="12192000" cy="8297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30579" y="69391"/>
            <a:ext cx="11198576" cy="829734"/>
          </a:xfrm>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30578" y="1202267"/>
            <a:ext cx="11198577"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9/18/23</a:t>
            </a:fld>
            <a:endParaRPr lang="en-US"/>
          </a:p>
        </p:txBody>
      </p:sp>
      <p:sp>
        <p:nvSpPr>
          <p:cNvPr id="5" name="Footer Placeholder 4"/>
          <p:cNvSpPr>
            <a:spLocks noGrp="1"/>
          </p:cNvSpPr>
          <p:nvPr>
            <p:ph type="ftr" sz="quarter" idx="11"/>
          </p:nvPr>
        </p:nvSpPr>
        <p:spPr>
          <a:xfrm>
            <a:off x="530578" y="6294960"/>
            <a:ext cx="6446231" cy="365125"/>
          </a:xfrm>
        </p:spPr>
        <p:txBody>
          <a:bodyPr/>
          <a:lstStyle/>
          <a:p>
            <a:endParaRPr lang="en-US"/>
          </a:p>
        </p:txBody>
      </p:sp>
    </p:spTree>
    <p:extLst>
      <p:ext uri="{BB962C8B-B14F-4D97-AF65-F5344CB8AC3E}">
        <p14:creationId xmlns:p14="http://schemas.microsoft.com/office/powerpoint/2010/main" val="319107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0"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9/18/23</a:t>
            </a:fld>
            <a:endParaRPr lang="en-US"/>
          </a:p>
        </p:txBody>
      </p:sp>
      <p:sp>
        <p:nvSpPr>
          <p:cNvPr id="11" name="Footer Placeholder 4"/>
          <p:cNvSpPr>
            <a:spLocks noGrp="1"/>
          </p:cNvSpPr>
          <p:nvPr>
            <p:ph type="ftr" sz="quarter" idx="11"/>
          </p:nvPr>
        </p:nvSpPr>
        <p:spPr>
          <a:xfrm>
            <a:off x="530578" y="6294960"/>
            <a:ext cx="6446231" cy="365125"/>
          </a:xfrm>
        </p:spPr>
        <p:txBody>
          <a:bodyPr/>
          <a:lstStyle/>
          <a:p>
            <a:endParaRPr lang="en-US"/>
          </a:p>
        </p:txBody>
      </p:sp>
      <p:sp>
        <p:nvSpPr>
          <p:cNvPr id="5" name="Rectangle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821696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8852" y="753228"/>
            <a:ext cx="9195379"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11201" y="2336873"/>
            <a:ext cx="9183185"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57175" y="5936189"/>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92EA698-4FFB-4C4C-BC4F-7AB1B0769A57}" type="datetimeFigureOut">
              <a:rPr lang="en-US" smtClean="0"/>
              <a:t>9/18/23</a:t>
            </a:fld>
            <a:endParaRPr lang="en-US"/>
          </a:p>
        </p:txBody>
      </p:sp>
      <p:sp>
        <p:nvSpPr>
          <p:cNvPr id="5" name="Footer Placeholder 4"/>
          <p:cNvSpPr>
            <a:spLocks noGrp="1"/>
          </p:cNvSpPr>
          <p:nvPr>
            <p:ph type="ftr" sz="quarter" idx="3"/>
          </p:nvPr>
        </p:nvSpPr>
        <p:spPr>
          <a:xfrm>
            <a:off x="711201" y="5936190"/>
            <a:ext cx="6446231"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4800" y="753229"/>
            <a:ext cx="1543565"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A492678-4F8F-48AD-9184-7AC82390B922}" type="slidenum">
              <a:rPr lang="en-US" smtClean="0"/>
              <a:t>‹#›</a:t>
            </a:fld>
            <a:endParaRPr lang="en-US"/>
          </a:p>
        </p:txBody>
      </p:sp>
    </p:spTree>
    <p:extLst>
      <p:ext uri="{BB962C8B-B14F-4D97-AF65-F5344CB8AC3E}">
        <p14:creationId xmlns:p14="http://schemas.microsoft.com/office/powerpoint/2010/main" val="268800484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NSGP.KHP@KS.GOV"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mailto:KHP.Homeland@KS.GOV"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datcounts.net/nsgp" TargetMode="External"/><Relationship Id="rId3" Type="http://schemas.openxmlformats.org/officeDocument/2006/relationships/hyperlink" Target="http://datacounts.net/nsgp" TargetMode="External"/><Relationship Id="rId7" Type="http://schemas.openxmlformats.org/officeDocument/2006/relationships/hyperlink" Target="https://www.ecfr.gov/cgi-bin/ECFR?page=brows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admin.ks.gov/offices/procurement-and-contracts" TargetMode="External"/><Relationship Id="rId5" Type="http://schemas.openxmlformats.org/officeDocument/2006/relationships/hyperlink" Target="https://www.fema.gov/grants/preparedness" TargetMode="External"/><Relationship Id="rId4" Type="http://schemas.openxmlformats.org/officeDocument/2006/relationships/hyperlink" Target="https://www.fema.gov/grants/preparedness/nonprofit-security"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mailto:Justin.Bramlett@ks.gov" TargetMode="External"/><Relationship Id="rId3" Type="http://schemas.openxmlformats.org/officeDocument/2006/relationships/hyperlink" Target="mailto:Cory.beard@ks.gov" TargetMode="External"/><Relationship Id="rId7" Type="http://schemas.openxmlformats.org/officeDocument/2006/relationships/hyperlink" Target="mailto:Melanie.Lawrence@ks.gov"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www.datacounts.net/nsgp" TargetMode="External"/><Relationship Id="rId5" Type="http://schemas.openxmlformats.org/officeDocument/2006/relationships/hyperlink" Target="mailto:csatzler@kansas.net" TargetMode="External"/><Relationship Id="rId4" Type="http://schemas.openxmlformats.org/officeDocument/2006/relationships/hyperlink" Target="mailto:Edna.cordner@ks.gov" TargetMode="External"/><Relationship Id="rId9" Type="http://schemas.openxmlformats.org/officeDocument/2006/relationships/image" Target="../media/image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datacounts.net/nsg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rawpixel.com/image/517720/free-illustration-image-graduation-celebrate-accomplishment" TargetMode="External"/><Relationship Id="rId4" Type="http://schemas.openxmlformats.org/officeDocument/2006/relationships/image" Target="../media/image3.1"/></Relationships>
</file>

<file path=ppt/slides/_rels/slide6.xml.rels><?xml version="1.0" encoding="UTF-8" standalone="yes"?>
<Relationships xmlns="http://schemas.openxmlformats.org/package/2006/relationships"><Relationship Id="rId3" Type="http://schemas.openxmlformats.org/officeDocument/2006/relationships/hyperlink" Target="https://www.fema.gov/media-library/assets/documents/90195"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datacounts.net/nsgp" TargetMode="External"/><Relationship Id="rId5" Type="http://schemas.openxmlformats.org/officeDocument/2006/relationships/hyperlink" Target="mailto:GPDEHPinfo@dhs.gov" TargetMode="External"/><Relationship Id="rId4" Type="http://schemas.openxmlformats.org/officeDocument/2006/relationships/hyperlink" Target="mailto:edna.cordner@ks.gov"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os.ks.gov/publications/kansas-register.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841" y="2998267"/>
            <a:ext cx="8752291" cy="1649935"/>
          </a:xfrm>
        </p:spPr>
        <p:txBody>
          <a:bodyPr>
            <a:normAutofit fontScale="90000"/>
          </a:bodyPr>
          <a:lstStyle/>
          <a:p>
            <a:pPr algn="ctr"/>
            <a:r>
              <a:rPr lang="en-US" dirty="0"/>
              <a:t>Nonprofit Security Grant Program</a:t>
            </a:r>
            <a:br>
              <a:rPr lang="en-US" dirty="0"/>
            </a:br>
            <a:r>
              <a:rPr lang="en-US" dirty="0"/>
              <a:t>-FY23 Awardee Orientation-	</a:t>
            </a: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6372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9391"/>
            <a:ext cx="12384741" cy="829734"/>
          </a:xfrm>
        </p:spPr>
        <p:txBody>
          <a:bodyPr>
            <a:noAutofit/>
          </a:bodyPr>
          <a:lstStyle/>
          <a:p>
            <a:r>
              <a:rPr lang="en-US" sz="3200" b="1" dirty="0"/>
              <a:t>Planning- Reimbursement Checklist </a:t>
            </a:r>
          </a:p>
        </p:txBody>
      </p:sp>
      <p:graphicFrame>
        <p:nvGraphicFramePr>
          <p:cNvPr id="4" name="Content Placeholder 3">
            <a:extLst>
              <a:ext uri="{FF2B5EF4-FFF2-40B4-BE49-F238E27FC236}">
                <a16:creationId xmlns:a16="http://schemas.microsoft.com/office/drawing/2014/main" id="{E1706B3D-E6C9-4272-88A6-2A3439E68C12}"/>
              </a:ext>
            </a:extLst>
          </p:cNvPr>
          <p:cNvGraphicFramePr>
            <a:graphicFrameLocks noGrp="1"/>
          </p:cNvGraphicFramePr>
          <p:nvPr>
            <p:ph idx="1"/>
            <p:extLst>
              <p:ext uri="{D42A27DB-BD31-4B8C-83A1-F6EECF244321}">
                <p14:modId xmlns:p14="http://schemas.microsoft.com/office/powerpoint/2010/main" val="1671672285"/>
              </p:ext>
            </p:extLst>
          </p:nvPr>
        </p:nvGraphicFramePr>
        <p:xfrm>
          <a:off x="522514" y="1175657"/>
          <a:ext cx="11207934" cy="5612945"/>
        </p:xfrm>
        <a:graphic>
          <a:graphicData uri="http://schemas.openxmlformats.org/drawingml/2006/table">
            <a:tbl>
              <a:tblPr/>
              <a:tblGrid>
                <a:gridCol w="239742">
                  <a:extLst>
                    <a:ext uri="{9D8B030D-6E8A-4147-A177-3AD203B41FA5}">
                      <a16:colId xmlns:a16="http://schemas.microsoft.com/office/drawing/2014/main" val="2342591844"/>
                    </a:ext>
                  </a:extLst>
                </a:gridCol>
                <a:gridCol w="3164593">
                  <a:extLst>
                    <a:ext uri="{9D8B030D-6E8A-4147-A177-3AD203B41FA5}">
                      <a16:colId xmlns:a16="http://schemas.microsoft.com/office/drawing/2014/main" val="463794373"/>
                    </a:ext>
                  </a:extLst>
                </a:gridCol>
                <a:gridCol w="239742">
                  <a:extLst>
                    <a:ext uri="{9D8B030D-6E8A-4147-A177-3AD203B41FA5}">
                      <a16:colId xmlns:a16="http://schemas.microsoft.com/office/drawing/2014/main" val="4221068017"/>
                    </a:ext>
                  </a:extLst>
                </a:gridCol>
                <a:gridCol w="3164593">
                  <a:extLst>
                    <a:ext uri="{9D8B030D-6E8A-4147-A177-3AD203B41FA5}">
                      <a16:colId xmlns:a16="http://schemas.microsoft.com/office/drawing/2014/main" val="1666285867"/>
                    </a:ext>
                  </a:extLst>
                </a:gridCol>
                <a:gridCol w="1486400">
                  <a:extLst>
                    <a:ext uri="{9D8B030D-6E8A-4147-A177-3AD203B41FA5}">
                      <a16:colId xmlns:a16="http://schemas.microsoft.com/office/drawing/2014/main" val="609073214"/>
                    </a:ext>
                  </a:extLst>
                </a:gridCol>
                <a:gridCol w="2912864">
                  <a:extLst>
                    <a:ext uri="{9D8B030D-6E8A-4147-A177-3AD203B41FA5}">
                      <a16:colId xmlns:a16="http://schemas.microsoft.com/office/drawing/2014/main" val="1557682643"/>
                    </a:ext>
                  </a:extLst>
                </a:gridCol>
              </a:tblGrid>
              <a:tr h="245023">
                <a:tc gridSpan="6">
                  <a:txBody>
                    <a:bodyPr/>
                    <a:lstStyle/>
                    <a:p>
                      <a:pPr algn="ctr" fontAlgn="b"/>
                      <a:r>
                        <a:rPr lang="en-US" sz="1200" b="1" i="0" u="none" strike="noStrike">
                          <a:solidFill>
                            <a:srgbClr val="000000"/>
                          </a:solidFill>
                          <a:effectLst/>
                          <a:latin typeface="Calibri" panose="020F0502020204030204" pitchFamily="34" charset="0"/>
                        </a:rPr>
                        <a:t>Planning Reimbursement Review</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4134849"/>
                  </a:ext>
                </a:extLst>
              </a:tr>
              <a:tr h="46670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ctr"/>
                      <a:r>
                        <a:rPr lang="en-US" sz="1100" b="1" i="0" u="none" strike="noStrike">
                          <a:solidFill>
                            <a:srgbClr val="000000"/>
                          </a:solidFill>
                          <a:effectLst/>
                          <a:latin typeface="Calibri" panose="020F0502020204030204" pitchFamily="34" charset="0"/>
                        </a:rPr>
                        <a:t>Grant Year: </a:t>
                      </a:r>
                    </a:p>
                  </a:txBody>
                  <a:tcPr marL="9525" marR="9525" marT="952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Reimbursement Number:</a:t>
                      </a:r>
                    </a:p>
                  </a:txBody>
                  <a:tcPr marL="9525" marR="9525" marT="9525" marB="0" anchor="b">
                    <a:lnL>
                      <a:noFill/>
                    </a:lnL>
                    <a:lnR>
                      <a:noFill/>
                    </a:lnR>
                    <a:lnT>
                      <a:noFill/>
                    </a:lnT>
                    <a:lnB>
                      <a:noFill/>
                    </a:lnB>
                  </a:tcPr>
                </a:tc>
                <a:tc>
                  <a:txBody>
                    <a:bodyPr/>
                    <a:lstStyle/>
                    <a:p>
                      <a:pPr algn="l" fontAlgn="b"/>
                      <a:r>
                        <a:rPr lang="en-US" sz="1100" b="0" i="0" u="sng"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9326594"/>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Project Name:</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Region/Agency: </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3893235"/>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63153764"/>
                  </a:ext>
                </a:extLst>
              </a:tr>
              <a:tr h="38814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Documentation Review</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16590660"/>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rowSpan="2">
                  <a:txBody>
                    <a:bodyPr/>
                    <a:lstStyle/>
                    <a:p>
                      <a:pPr algn="r" fontAlgn="b"/>
                      <a:r>
                        <a:rPr lang="en-US" sz="1100" b="1" i="0" u="none" strike="noStrike">
                          <a:solidFill>
                            <a:srgbClr val="000000"/>
                          </a:solidFill>
                          <a:effectLst/>
                          <a:latin typeface="Calibri" panose="020F0502020204030204" pitchFamily="34" charset="0"/>
                        </a:rPr>
                        <a:t>Reimbursement Amount: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895669375"/>
                  </a:ext>
                </a:extLst>
              </a:tr>
              <a:tr h="233354">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Identified in Project Workbook</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9914058"/>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52011042"/>
                  </a:ext>
                </a:extLst>
              </a:tr>
              <a:tr h="233354">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Travel Documentation</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Voucher Number</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0976966"/>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01067525"/>
                  </a:ext>
                </a:extLst>
              </a:tr>
              <a:tr h="233354">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Contractor</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Voucher Date</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8292523"/>
                  </a:ext>
                </a:extLst>
              </a:tr>
              <a:tr h="312695">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78030326"/>
                  </a:ext>
                </a:extLst>
              </a:tr>
              <a:tr h="233354">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Additonal Expenses</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Vendor Check Date</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6244666"/>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63642696"/>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67353400"/>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76377221"/>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101239881"/>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32580717"/>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Reviewer:</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13609589"/>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Date:</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281719693"/>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490635662"/>
                  </a:ext>
                </a:extLst>
              </a:tr>
              <a:tr h="23335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Additional Comments:</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67551821"/>
                  </a:ext>
                </a:extLst>
              </a:tr>
            </a:tbl>
          </a:graphicData>
        </a:graphic>
      </p:graphicFrame>
    </p:spTree>
    <p:extLst>
      <p:ext uri="{BB962C8B-B14F-4D97-AF65-F5344CB8AC3E}">
        <p14:creationId xmlns:p14="http://schemas.microsoft.com/office/powerpoint/2010/main" val="3299877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9391"/>
            <a:ext cx="12384741" cy="829734"/>
          </a:xfrm>
        </p:spPr>
        <p:txBody>
          <a:bodyPr>
            <a:noAutofit/>
          </a:bodyPr>
          <a:lstStyle/>
          <a:p>
            <a:r>
              <a:rPr lang="en-US" sz="3200" b="1" dirty="0"/>
              <a:t>Organization/Salary- Reimbursement Checklist </a:t>
            </a:r>
          </a:p>
        </p:txBody>
      </p:sp>
      <p:graphicFrame>
        <p:nvGraphicFramePr>
          <p:cNvPr id="6" name="Content Placeholder 5">
            <a:extLst>
              <a:ext uri="{FF2B5EF4-FFF2-40B4-BE49-F238E27FC236}">
                <a16:creationId xmlns:a16="http://schemas.microsoft.com/office/drawing/2014/main" id="{0597C89A-F7AD-4C39-AEC4-E91B577032AA}"/>
              </a:ext>
            </a:extLst>
          </p:cNvPr>
          <p:cNvGraphicFramePr>
            <a:graphicFrameLocks noGrp="1"/>
          </p:cNvGraphicFramePr>
          <p:nvPr>
            <p:ph idx="1"/>
            <p:extLst>
              <p:ext uri="{D42A27DB-BD31-4B8C-83A1-F6EECF244321}">
                <p14:modId xmlns:p14="http://schemas.microsoft.com/office/powerpoint/2010/main" val="414082237"/>
              </p:ext>
            </p:extLst>
          </p:nvPr>
        </p:nvGraphicFramePr>
        <p:xfrm>
          <a:off x="169817" y="992777"/>
          <a:ext cx="11861074" cy="5795842"/>
        </p:xfrm>
        <a:graphic>
          <a:graphicData uri="http://schemas.openxmlformats.org/drawingml/2006/table">
            <a:tbl>
              <a:tblPr/>
              <a:tblGrid>
                <a:gridCol w="261353">
                  <a:extLst>
                    <a:ext uri="{9D8B030D-6E8A-4147-A177-3AD203B41FA5}">
                      <a16:colId xmlns:a16="http://schemas.microsoft.com/office/drawing/2014/main" val="737208047"/>
                    </a:ext>
                  </a:extLst>
                </a:gridCol>
                <a:gridCol w="3332252">
                  <a:extLst>
                    <a:ext uri="{9D8B030D-6E8A-4147-A177-3AD203B41FA5}">
                      <a16:colId xmlns:a16="http://schemas.microsoft.com/office/drawing/2014/main" val="3484163163"/>
                    </a:ext>
                  </a:extLst>
                </a:gridCol>
                <a:gridCol w="261353">
                  <a:extLst>
                    <a:ext uri="{9D8B030D-6E8A-4147-A177-3AD203B41FA5}">
                      <a16:colId xmlns:a16="http://schemas.microsoft.com/office/drawing/2014/main" val="5870385"/>
                    </a:ext>
                  </a:extLst>
                </a:gridCol>
                <a:gridCol w="3118814">
                  <a:extLst>
                    <a:ext uri="{9D8B030D-6E8A-4147-A177-3AD203B41FA5}">
                      <a16:colId xmlns:a16="http://schemas.microsoft.com/office/drawing/2014/main" val="3076026971"/>
                    </a:ext>
                  </a:extLst>
                </a:gridCol>
                <a:gridCol w="1620389">
                  <a:extLst>
                    <a:ext uri="{9D8B030D-6E8A-4147-A177-3AD203B41FA5}">
                      <a16:colId xmlns:a16="http://schemas.microsoft.com/office/drawing/2014/main" val="3963427227"/>
                    </a:ext>
                  </a:extLst>
                </a:gridCol>
                <a:gridCol w="3266913">
                  <a:extLst>
                    <a:ext uri="{9D8B030D-6E8A-4147-A177-3AD203B41FA5}">
                      <a16:colId xmlns:a16="http://schemas.microsoft.com/office/drawing/2014/main" val="3770242166"/>
                    </a:ext>
                  </a:extLst>
                </a:gridCol>
              </a:tblGrid>
              <a:tr h="242939">
                <a:tc gridSpan="6">
                  <a:txBody>
                    <a:bodyPr/>
                    <a:lstStyle/>
                    <a:p>
                      <a:pPr algn="ctr" fontAlgn="b"/>
                      <a:r>
                        <a:rPr lang="en-US" sz="1200" b="1" i="0" u="none" strike="noStrike">
                          <a:solidFill>
                            <a:srgbClr val="000000"/>
                          </a:solidFill>
                          <a:effectLst/>
                          <a:latin typeface="Calibri" panose="020F0502020204030204" pitchFamily="34" charset="0"/>
                        </a:rPr>
                        <a:t>Salaried Employee/Contracter Reimbursement Review</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26399641"/>
                  </a:ext>
                </a:extLst>
              </a:tr>
              <a:tr h="46274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ctr"/>
                      <a:r>
                        <a:rPr lang="en-US" sz="1100" b="1" i="0" u="none" strike="noStrike">
                          <a:solidFill>
                            <a:srgbClr val="000000"/>
                          </a:solidFill>
                          <a:effectLst/>
                          <a:latin typeface="Calibri" panose="020F0502020204030204" pitchFamily="34" charset="0"/>
                        </a:rPr>
                        <a:t>Grant Year: </a:t>
                      </a:r>
                    </a:p>
                  </a:txBody>
                  <a:tcPr marL="9525" marR="9525" marT="952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Reimbursement Number:</a:t>
                      </a:r>
                    </a:p>
                  </a:txBody>
                  <a:tcPr marL="9525" marR="9525" marT="9525" marB="0" anchor="b">
                    <a:lnL>
                      <a:noFill/>
                    </a:lnL>
                    <a:lnR>
                      <a:noFill/>
                    </a:lnR>
                    <a:lnT>
                      <a:noFill/>
                    </a:lnT>
                    <a:lnB>
                      <a:noFill/>
                    </a:lnB>
                  </a:tcPr>
                </a:tc>
                <a:tc>
                  <a:txBody>
                    <a:bodyPr/>
                    <a:lstStyle/>
                    <a:p>
                      <a:pPr algn="l" fontAlgn="b"/>
                      <a:r>
                        <a:rPr lang="en-US" sz="1100" b="0" i="0" u="sng"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5035247"/>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Project Name:</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Region/Agency: </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5908761"/>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78188504"/>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Documentation Review</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Indirect Cost Review</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146994634"/>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rowSpan="2">
                  <a:txBody>
                    <a:bodyPr/>
                    <a:lstStyle/>
                    <a:p>
                      <a:pPr algn="r" fontAlgn="b"/>
                      <a:r>
                        <a:rPr lang="en-US" sz="1100" b="1" i="0" u="none" strike="noStrike">
                          <a:solidFill>
                            <a:srgbClr val="000000"/>
                          </a:solidFill>
                          <a:effectLst/>
                          <a:latin typeface="Calibri" panose="020F0502020204030204" pitchFamily="34" charset="0"/>
                        </a:rPr>
                        <a:t>Reimbursement Amount: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191840337"/>
                  </a:ext>
                </a:extLst>
              </a:tr>
              <a:tr h="231371">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100" b="0" i="0" u="none" strike="noStrike">
                          <a:solidFill>
                            <a:srgbClr val="000000"/>
                          </a:solidFill>
                          <a:effectLst/>
                          <a:latin typeface="Calibri" panose="020F0502020204030204" pitchFamily="34" charset="0"/>
                        </a:rPr>
                        <a:t>Contract/Position Description on file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Indirect Cost Approval on file</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865410"/>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4050076"/>
                  </a:ext>
                </a:extLst>
              </a:tr>
              <a:tr h="231371">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Payoll information attached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Indirect cost fees calculated</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Voucher Number</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6780967"/>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6386906"/>
                  </a:ext>
                </a:extLst>
              </a:tr>
              <a:tr h="231371">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Bill for contracted services attached</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Voucher Date</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1367673"/>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1164558"/>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05526469"/>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77493229"/>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988294995"/>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70588613"/>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13754614"/>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958802258"/>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78055487"/>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28954170"/>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Reviewer:</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Reviewer:</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2962281"/>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Date:</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Date:</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78566971"/>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893452706"/>
                  </a:ext>
                </a:extLst>
              </a:tr>
              <a:tr h="23137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Additional Comments:</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71516675"/>
                  </a:ext>
                </a:extLst>
              </a:tr>
            </a:tbl>
          </a:graphicData>
        </a:graphic>
      </p:graphicFrame>
    </p:spTree>
    <p:extLst>
      <p:ext uri="{BB962C8B-B14F-4D97-AF65-F5344CB8AC3E}">
        <p14:creationId xmlns:p14="http://schemas.microsoft.com/office/powerpoint/2010/main" val="759357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Equipment- Reimbursement Checklist</a:t>
            </a:r>
          </a:p>
        </p:txBody>
      </p:sp>
      <p:graphicFrame>
        <p:nvGraphicFramePr>
          <p:cNvPr id="5" name="Content Placeholder 4">
            <a:extLst>
              <a:ext uri="{FF2B5EF4-FFF2-40B4-BE49-F238E27FC236}">
                <a16:creationId xmlns:a16="http://schemas.microsoft.com/office/drawing/2014/main" id="{1200C1EF-C8B6-4AB5-BB6F-8AA7DA95C1C5}"/>
              </a:ext>
            </a:extLst>
          </p:cNvPr>
          <p:cNvGraphicFramePr>
            <a:graphicFrameLocks noGrp="1"/>
          </p:cNvGraphicFramePr>
          <p:nvPr>
            <p:ph idx="1"/>
            <p:extLst>
              <p:ext uri="{D42A27DB-BD31-4B8C-83A1-F6EECF244321}">
                <p14:modId xmlns:p14="http://schemas.microsoft.com/office/powerpoint/2010/main" val="1899784213"/>
              </p:ext>
            </p:extLst>
          </p:nvPr>
        </p:nvGraphicFramePr>
        <p:xfrm>
          <a:off x="0" y="1031966"/>
          <a:ext cx="12191999" cy="5756649"/>
        </p:xfrm>
        <a:graphic>
          <a:graphicData uri="http://schemas.openxmlformats.org/drawingml/2006/table">
            <a:tbl>
              <a:tblPr/>
              <a:tblGrid>
                <a:gridCol w="262476">
                  <a:extLst>
                    <a:ext uri="{9D8B030D-6E8A-4147-A177-3AD203B41FA5}">
                      <a16:colId xmlns:a16="http://schemas.microsoft.com/office/drawing/2014/main" val="1053555478"/>
                    </a:ext>
                  </a:extLst>
                </a:gridCol>
                <a:gridCol w="3464681">
                  <a:extLst>
                    <a:ext uri="{9D8B030D-6E8A-4147-A177-3AD203B41FA5}">
                      <a16:colId xmlns:a16="http://schemas.microsoft.com/office/drawing/2014/main" val="601123935"/>
                    </a:ext>
                  </a:extLst>
                </a:gridCol>
                <a:gridCol w="262476">
                  <a:extLst>
                    <a:ext uri="{9D8B030D-6E8A-4147-A177-3AD203B41FA5}">
                      <a16:colId xmlns:a16="http://schemas.microsoft.com/office/drawing/2014/main" val="2880363900"/>
                    </a:ext>
                  </a:extLst>
                </a:gridCol>
                <a:gridCol w="3307195">
                  <a:extLst>
                    <a:ext uri="{9D8B030D-6E8A-4147-A177-3AD203B41FA5}">
                      <a16:colId xmlns:a16="http://schemas.microsoft.com/office/drawing/2014/main" val="1055898282"/>
                    </a:ext>
                  </a:extLst>
                </a:gridCol>
                <a:gridCol w="1614225">
                  <a:extLst>
                    <a:ext uri="{9D8B030D-6E8A-4147-A177-3AD203B41FA5}">
                      <a16:colId xmlns:a16="http://schemas.microsoft.com/office/drawing/2014/main" val="2694053875"/>
                    </a:ext>
                  </a:extLst>
                </a:gridCol>
                <a:gridCol w="3280946">
                  <a:extLst>
                    <a:ext uri="{9D8B030D-6E8A-4147-A177-3AD203B41FA5}">
                      <a16:colId xmlns:a16="http://schemas.microsoft.com/office/drawing/2014/main" val="741868640"/>
                    </a:ext>
                  </a:extLst>
                </a:gridCol>
              </a:tblGrid>
              <a:tr h="182889">
                <a:tc gridSpan="6">
                  <a:txBody>
                    <a:bodyPr/>
                    <a:lstStyle/>
                    <a:p>
                      <a:pPr algn="ctr" fontAlgn="b"/>
                      <a:r>
                        <a:rPr lang="en-US" sz="900" b="1" i="0" u="none" strike="noStrike">
                          <a:solidFill>
                            <a:srgbClr val="000000"/>
                          </a:solidFill>
                          <a:effectLst/>
                          <a:latin typeface="Calibri" panose="020F0502020204030204" pitchFamily="34" charset="0"/>
                        </a:rPr>
                        <a:t>Equipment Reimbursement Review</a:t>
                      </a:r>
                    </a:p>
                  </a:txBody>
                  <a:tcPr marL="7075" marR="7075" marT="707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64872318"/>
                  </a:ext>
                </a:extLst>
              </a:tr>
              <a:tr h="34836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r" fontAlgn="ctr"/>
                      <a:r>
                        <a:rPr lang="en-US" sz="800" b="1" i="0" u="none" strike="noStrike">
                          <a:solidFill>
                            <a:srgbClr val="000000"/>
                          </a:solidFill>
                          <a:effectLst/>
                          <a:latin typeface="Calibri" panose="020F0502020204030204" pitchFamily="34" charset="0"/>
                        </a:rPr>
                        <a:t>Grant Year: </a:t>
                      </a:r>
                    </a:p>
                  </a:txBody>
                  <a:tcPr marL="7075" marR="7075" marT="7075" marB="0" anchor="ctr">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solidFill>
                            <a:srgbClr val="000000"/>
                          </a:solidFill>
                          <a:effectLst/>
                          <a:latin typeface="Calibri" panose="020F0502020204030204" pitchFamily="34" charset="0"/>
                        </a:rPr>
                        <a:t>Reimbursement Number:</a:t>
                      </a:r>
                    </a:p>
                  </a:txBody>
                  <a:tcPr marL="7075" marR="7075" marT="7075" marB="0" anchor="b">
                    <a:lnL>
                      <a:noFill/>
                    </a:lnL>
                    <a:lnR>
                      <a:noFill/>
                    </a:lnR>
                    <a:lnT>
                      <a:noFill/>
                    </a:lnT>
                    <a:lnB>
                      <a:noFill/>
                    </a:lnB>
                  </a:tcPr>
                </a:tc>
                <a:tc>
                  <a:txBody>
                    <a:bodyPr/>
                    <a:lstStyle/>
                    <a:p>
                      <a:pPr algn="l" fontAlgn="b"/>
                      <a:r>
                        <a:rPr lang="en-US" sz="800" b="0" i="0" u="sng"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5462012"/>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r" fontAlgn="b"/>
                      <a:r>
                        <a:rPr lang="en-US" sz="800" b="1" i="0" u="none" strike="noStrike">
                          <a:solidFill>
                            <a:srgbClr val="000000"/>
                          </a:solidFill>
                          <a:effectLst/>
                          <a:latin typeface="Calibri" panose="020F0502020204030204" pitchFamily="34" charset="0"/>
                        </a:rPr>
                        <a:t>Project Name:</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solidFill>
                            <a:srgbClr val="000000"/>
                          </a:solidFill>
                          <a:effectLst/>
                          <a:latin typeface="Calibri" panose="020F0502020204030204" pitchFamily="34" charset="0"/>
                        </a:rPr>
                        <a:t>Region/Agency: </a:t>
                      </a: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8893285"/>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12006983"/>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000000"/>
                          </a:solidFill>
                          <a:effectLst/>
                          <a:latin typeface="Calibri" panose="020F0502020204030204" pitchFamily="34" charset="0"/>
                        </a:rPr>
                        <a:t>Documentation Review</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000000"/>
                          </a:solidFill>
                          <a:effectLst/>
                          <a:latin typeface="Calibri" panose="020F0502020204030204" pitchFamily="34" charset="0"/>
                        </a:rPr>
                        <a:t>Equipment Review</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ctr"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4248511500"/>
                  </a:ext>
                </a:extLst>
              </a:tr>
              <a:tr h="174180">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Item(s) are listed in the Project Workbook</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Equipment is authorized in the AEL</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rowSpan="2">
                  <a:txBody>
                    <a:bodyPr/>
                    <a:lstStyle/>
                    <a:p>
                      <a:pPr algn="r" fontAlgn="b"/>
                      <a:r>
                        <a:rPr lang="en-US" sz="800" b="1" i="0" u="none" strike="noStrike">
                          <a:solidFill>
                            <a:srgbClr val="000000"/>
                          </a:solidFill>
                          <a:effectLst/>
                          <a:latin typeface="Calibri" panose="020F0502020204030204" pitchFamily="34" charset="0"/>
                        </a:rPr>
                        <a:t>Reimbursement Amount: </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3814650154"/>
                  </a:ext>
                </a:extLst>
              </a:tr>
              <a:tr h="34836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(https://www.fema.gov/authorized-equipment-list )</a:t>
                      </a:r>
                    </a:p>
                  </a:txBody>
                  <a:tcPr marL="7075" marR="7075" marT="7075" marB="0" anchor="b">
                    <a:lnL>
                      <a:noFill/>
                    </a:lnL>
                    <a:lnR>
                      <a:noFill/>
                    </a:lnR>
                    <a:lnT>
                      <a:noFill/>
                    </a:lnT>
                    <a:lnB>
                      <a:noFill/>
                    </a:lnB>
                  </a:tcPr>
                </a:tc>
                <a:tc vMerge="1">
                  <a:txBody>
                    <a:bodyPr/>
                    <a:lstStyle/>
                    <a:p>
                      <a:endParaRPr lang="en-US"/>
                    </a:p>
                  </a:txBody>
                  <a:tcPr/>
                </a:tc>
                <a:tc>
                  <a:txBody>
                    <a:bodyPr/>
                    <a:lstStyle/>
                    <a:p>
                      <a:pPr algn="l" fontAlgn="b"/>
                      <a:r>
                        <a:rPr lang="en-US" sz="800" b="0" i="0" u="none" strike="noStrike">
                          <a:solidFill>
                            <a:srgbClr val="000000"/>
                          </a:solidFill>
                          <a:effectLst/>
                          <a:latin typeface="Calibri" panose="020F0502020204030204" pitchFamily="34" charset="0"/>
                        </a:rPr>
                        <a:t>$</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2339880"/>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Procurement Method</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r"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09938054"/>
                  </a:ext>
                </a:extLst>
              </a:tr>
              <a:tr h="174180">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State Contract Used</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AEL number has been entered</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solidFill>
                            <a:srgbClr val="000000"/>
                          </a:solidFill>
                          <a:effectLst/>
                          <a:latin typeface="Calibri" panose="020F0502020204030204" pitchFamily="34" charset="0"/>
                        </a:rPr>
                        <a:t>Voucher Number</a:t>
                      </a: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4912823"/>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on inventory</a:t>
                      </a:r>
                    </a:p>
                  </a:txBody>
                  <a:tcPr marL="7075" marR="7075" marT="7075" marB="0" anchor="b">
                    <a:lnL>
                      <a:noFill/>
                    </a:lnL>
                    <a:lnR>
                      <a:noFill/>
                    </a:lnR>
                    <a:lnT>
                      <a:noFill/>
                    </a:lnT>
                    <a:lnB>
                      <a:noFill/>
                    </a:lnB>
                  </a:tcPr>
                </a:tc>
                <a:tc>
                  <a:txBody>
                    <a:bodyPr/>
                    <a:lstStyle/>
                    <a:p>
                      <a:pPr algn="r"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54603272"/>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1764543564"/>
                  </a:ext>
                </a:extLst>
              </a:tr>
              <a:tr h="174180">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Expense at or less than $4,999.99</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Equipment has been added to inventory</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solidFill>
                            <a:srgbClr val="000000"/>
                          </a:solidFill>
                          <a:effectLst/>
                          <a:latin typeface="Calibri" panose="020F0502020204030204" pitchFamily="34" charset="0"/>
                        </a:rPr>
                        <a:t>Voucher Date</a:t>
                      </a: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7380726"/>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No competitive bidding</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50034464"/>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Contact information has been entered</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solidFill>
                            <a:srgbClr val="000000"/>
                          </a:solidFill>
                          <a:effectLst/>
                          <a:latin typeface="Calibri" panose="020F0502020204030204" pitchFamily="34" charset="0"/>
                        </a:rPr>
                        <a:t>Vendor Check Date</a:t>
                      </a: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334170"/>
                  </a:ext>
                </a:extLst>
              </a:tr>
              <a:tr h="174180">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Expense between $5,000 to $24,999.99</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90317406"/>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Minimum of three (3) quotes received</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r" fontAlgn="b"/>
                      <a:r>
                        <a:rPr lang="en-US" sz="800" b="1" i="0" u="none" strike="noStrike">
                          <a:solidFill>
                            <a:srgbClr val="000000"/>
                          </a:solidFill>
                          <a:effectLst/>
                          <a:latin typeface="Calibri" panose="020F0502020204030204" pitchFamily="34" charset="0"/>
                        </a:rPr>
                        <a:t>SAM Verificaiton</a:t>
                      </a: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9344949"/>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$5,000 Tag</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53796856"/>
                  </a:ext>
                </a:extLst>
              </a:tr>
              <a:tr h="174180">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Expense is between $25,000 to $49,999.99</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No</a:t>
                      </a:r>
                    </a:p>
                  </a:txBody>
                  <a:tcPr marL="7075" marR="7075" marT="7075" marB="0" anchor="b">
                    <a:lnL>
                      <a:noFill/>
                    </a:lnL>
                    <a:lnR>
                      <a:noFill/>
                    </a:lnR>
                    <a:lnT>
                      <a:noFill/>
                    </a:lnT>
                    <a:lnB>
                      <a:noFill/>
                    </a:lnB>
                  </a:tcPr>
                </a:tc>
                <a:tc>
                  <a:txBody>
                    <a:bodyPr/>
                    <a:lstStyle/>
                    <a:p>
                      <a:pPr algn="r" fontAlgn="b"/>
                      <a:r>
                        <a:rPr lang="en-US" sz="800" b="1" i="0" u="none" strike="noStrike">
                          <a:solidFill>
                            <a:srgbClr val="000000"/>
                          </a:solidFill>
                          <a:effectLst/>
                          <a:latin typeface="Calibri" panose="020F0502020204030204" pitchFamily="34" charset="0"/>
                        </a:rPr>
                        <a:t>TOPA</a:t>
                      </a: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9943319"/>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000000"/>
                          </a:solidFill>
                          <a:effectLst/>
                          <a:latin typeface="Calibri" panose="020F0502020204030204" pitchFamily="34" charset="0"/>
                        </a:rPr>
                        <a:t>Sealed bid process used</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Yes &amp; Number:</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81740635"/>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Invitation to Bid</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736769042"/>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Public Bulletin Board - 3 day minimum</a:t>
                      </a:r>
                    </a:p>
                  </a:txBody>
                  <a:tcPr marL="7075" marR="7075" marT="707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Tag letter mailed or delivered</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238016627"/>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4086189024"/>
                  </a:ext>
                </a:extLst>
              </a:tr>
              <a:tr h="174180">
                <a:tc>
                  <a:txBody>
                    <a:bodyPr/>
                    <a:lstStyle/>
                    <a:p>
                      <a:pPr algn="l" fontAlgn="b"/>
                      <a:r>
                        <a:rPr lang="en-US" sz="800" b="0" i="0" u="none" strike="noStrike">
                          <a:solidFill>
                            <a:srgbClr val="000000"/>
                          </a:solidFill>
                          <a:effectLst/>
                          <a:latin typeface="Calibri" panose="020F0502020204030204" pitchFamily="34" charset="0"/>
                        </a:rPr>
                        <a:t> </a:t>
                      </a:r>
                    </a:p>
                  </a:txBody>
                  <a:tcPr marL="7075" marR="7075" marT="7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Calibri" panose="020F0502020204030204" pitchFamily="34" charset="0"/>
                        </a:rPr>
                        <a:t>Expense is at or greater than $50,000</a:t>
                      </a:r>
                    </a:p>
                  </a:txBody>
                  <a:tcPr marL="7075" marR="7075" marT="707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2402428881"/>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Sealed bid process used</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4227819317"/>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Invitation to Bid </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1566062986"/>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Kansas Register - 10 day minimum</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1619001299"/>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2101647670"/>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Reviewer:</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Reviewer:</a:t>
                      </a:r>
                    </a:p>
                  </a:txBody>
                  <a:tcPr marL="7075" marR="7075" marT="70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3406933331"/>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Date:</a:t>
                      </a:r>
                    </a:p>
                  </a:txBody>
                  <a:tcPr marL="7075" marR="7075" marT="707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Date:</a:t>
                      </a:r>
                    </a:p>
                  </a:txBody>
                  <a:tcPr marL="7075" marR="7075" marT="707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3354503282"/>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76277861"/>
                  </a:ext>
                </a:extLst>
              </a:tr>
              <a:tr h="174180">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Additional Comments:</a:t>
                      </a: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7075" marR="7075" marT="7075"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075" marR="7075" marT="7075" marB="0" anchor="b">
                    <a:lnL>
                      <a:noFill/>
                    </a:lnL>
                    <a:lnR>
                      <a:noFill/>
                    </a:lnR>
                    <a:lnT>
                      <a:noFill/>
                    </a:lnT>
                    <a:lnB>
                      <a:noFill/>
                    </a:lnB>
                  </a:tcPr>
                </a:tc>
                <a:extLst>
                  <a:ext uri="{0D108BD9-81ED-4DB2-BD59-A6C34878D82A}">
                    <a16:rowId xmlns:a16="http://schemas.microsoft.com/office/drawing/2014/main" val="2651214670"/>
                  </a:ext>
                </a:extLst>
              </a:tr>
            </a:tbl>
          </a:graphicData>
        </a:graphic>
      </p:graphicFrame>
    </p:spTree>
    <p:extLst>
      <p:ext uri="{BB962C8B-B14F-4D97-AF65-F5344CB8AC3E}">
        <p14:creationId xmlns:p14="http://schemas.microsoft.com/office/powerpoint/2010/main" val="2830183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Training- Reimbursement Checklist</a:t>
            </a:r>
          </a:p>
        </p:txBody>
      </p:sp>
      <p:graphicFrame>
        <p:nvGraphicFramePr>
          <p:cNvPr id="6" name="Content Placeholder 5">
            <a:extLst>
              <a:ext uri="{FF2B5EF4-FFF2-40B4-BE49-F238E27FC236}">
                <a16:creationId xmlns:a16="http://schemas.microsoft.com/office/drawing/2014/main" id="{07256E36-065E-4BBF-9495-1EC976BC380A}"/>
              </a:ext>
            </a:extLst>
          </p:cNvPr>
          <p:cNvGraphicFramePr>
            <a:graphicFrameLocks noGrp="1"/>
          </p:cNvGraphicFramePr>
          <p:nvPr>
            <p:ph idx="1"/>
            <p:extLst>
              <p:ext uri="{D42A27DB-BD31-4B8C-83A1-F6EECF244321}">
                <p14:modId xmlns:p14="http://schemas.microsoft.com/office/powerpoint/2010/main" val="1891862803"/>
              </p:ext>
            </p:extLst>
          </p:nvPr>
        </p:nvGraphicFramePr>
        <p:xfrm>
          <a:off x="228600" y="1201739"/>
          <a:ext cx="11658601" cy="5586867"/>
        </p:xfrm>
        <a:graphic>
          <a:graphicData uri="http://schemas.openxmlformats.org/drawingml/2006/table">
            <a:tbl>
              <a:tblPr/>
              <a:tblGrid>
                <a:gridCol w="247529">
                  <a:extLst>
                    <a:ext uri="{9D8B030D-6E8A-4147-A177-3AD203B41FA5}">
                      <a16:colId xmlns:a16="http://schemas.microsoft.com/office/drawing/2014/main" val="164225771"/>
                    </a:ext>
                  </a:extLst>
                </a:gridCol>
                <a:gridCol w="3267379">
                  <a:extLst>
                    <a:ext uri="{9D8B030D-6E8A-4147-A177-3AD203B41FA5}">
                      <a16:colId xmlns:a16="http://schemas.microsoft.com/office/drawing/2014/main" val="1067106842"/>
                    </a:ext>
                  </a:extLst>
                </a:gridCol>
                <a:gridCol w="247529">
                  <a:extLst>
                    <a:ext uri="{9D8B030D-6E8A-4147-A177-3AD203B41FA5}">
                      <a16:colId xmlns:a16="http://schemas.microsoft.com/office/drawing/2014/main" val="3066182882"/>
                    </a:ext>
                  </a:extLst>
                </a:gridCol>
                <a:gridCol w="3267379">
                  <a:extLst>
                    <a:ext uri="{9D8B030D-6E8A-4147-A177-3AD203B41FA5}">
                      <a16:colId xmlns:a16="http://schemas.microsoft.com/office/drawing/2014/main" val="539705372"/>
                    </a:ext>
                  </a:extLst>
                </a:gridCol>
                <a:gridCol w="1534678">
                  <a:extLst>
                    <a:ext uri="{9D8B030D-6E8A-4147-A177-3AD203B41FA5}">
                      <a16:colId xmlns:a16="http://schemas.microsoft.com/office/drawing/2014/main" val="3886084858"/>
                    </a:ext>
                  </a:extLst>
                </a:gridCol>
                <a:gridCol w="3094107">
                  <a:extLst>
                    <a:ext uri="{9D8B030D-6E8A-4147-A177-3AD203B41FA5}">
                      <a16:colId xmlns:a16="http://schemas.microsoft.com/office/drawing/2014/main" val="1551917482"/>
                    </a:ext>
                  </a:extLst>
                </a:gridCol>
              </a:tblGrid>
              <a:tr h="201935">
                <a:tc gridSpan="6">
                  <a:txBody>
                    <a:bodyPr/>
                    <a:lstStyle/>
                    <a:p>
                      <a:pPr algn="ctr" fontAlgn="b"/>
                      <a:r>
                        <a:rPr lang="en-US" sz="1100" b="1" i="0" u="none" strike="noStrike">
                          <a:solidFill>
                            <a:srgbClr val="000000"/>
                          </a:solidFill>
                          <a:effectLst/>
                          <a:latin typeface="Calibri" panose="020F0502020204030204" pitchFamily="34" charset="0"/>
                        </a:rPr>
                        <a:t>Training Reimbursement Review and Checklist</a:t>
                      </a:r>
                    </a:p>
                  </a:txBody>
                  <a:tcPr marL="8525" marR="8525" marT="8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50166726"/>
                  </a:ext>
                </a:extLst>
              </a:tr>
              <a:tr h="384638">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r" fontAlgn="ctr"/>
                      <a:r>
                        <a:rPr lang="en-US" sz="1000" b="1" i="0" u="none" strike="noStrike">
                          <a:solidFill>
                            <a:srgbClr val="000000"/>
                          </a:solidFill>
                          <a:effectLst/>
                          <a:latin typeface="Calibri" panose="020F0502020204030204" pitchFamily="34" charset="0"/>
                        </a:rPr>
                        <a:t>Grant Year: </a:t>
                      </a:r>
                    </a:p>
                  </a:txBody>
                  <a:tcPr marL="8525" marR="8525" marT="8525" marB="0" anchor="ctr">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alibri" panose="020F0502020204030204" pitchFamily="34" charset="0"/>
                        </a:rPr>
                        <a:t>Reimbursement Number:</a:t>
                      </a:r>
                    </a:p>
                  </a:txBody>
                  <a:tcPr marL="8525" marR="8525" marT="8525" marB="0" anchor="b">
                    <a:lnL>
                      <a:noFill/>
                    </a:lnL>
                    <a:lnR>
                      <a:noFill/>
                    </a:lnR>
                    <a:lnT>
                      <a:noFill/>
                    </a:lnT>
                    <a:lnB>
                      <a:noFill/>
                    </a:lnB>
                  </a:tcPr>
                </a:tc>
                <a:tc>
                  <a:txBody>
                    <a:bodyPr/>
                    <a:lstStyle/>
                    <a:p>
                      <a:pPr algn="l" fontAlgn="b"/>
                      <a:r>
                        <a:rPr lang="en-US" sz="1000" b="0" i="0" u="sng" strike="noStrike">
                          <a:solidFill>
                            <a:srgbClr val="000000"/>
                          </a:solidFill>
                          <a:effectLst/>
                          <a:latin typeface="Calibri" panose="020F0502020204030204" pitchFamily="34" charset="0"/>
                        </a:rPr>
                        <a:t> </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7325780"/>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r" fontAlgn="b"/>
                      <a:r>
                        <a:rPr lang="en-US" sz="1000" b="1" i="0" u="none" strike="noStrike">
                          <a:solidFill>
                            <a:srgbClr val="000000"/>
                          </a:solidFill>
                          <a:effectLst/>
                          <a:latin typeface="Calibri" panose="020F0502020204030204" pitchFamily="34" charset="0"/>
                        </a:rPr>
                        <a:t>Project Name:</a:t>
                      </a: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Calibri" panose="020F0502020204030204" pitchFamily="34" charset="0"/>
                        </a:rPr>
                        <a:t>Region/Agency: </a:t>
                      </a: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5684520"/>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54123658"/>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Expense Review</a:t>
                      </a: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Documentation Review</a:t>
                      </a: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17284695"/>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Item(s) are listed in the Project Workbook</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SAA has pre-approved course</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rowSpan="2">
                  <a:txBody>
                    <a:bodyPr/>
                    <a:lstStyle/>
                    <a:p>
                      <a:pPr algn="r" fontAlgn="b"/>
                      <a:r>
                        <a:rPr lang="en-US" sz="1000" b="1" i="0" u="none" strike="noStrike">
                          <a:solidFill>
                            <a:srgbClr val="000000"/>
                          </a:solidFill>
                          <a:effectLst/>
                          <a:latin typeface="Calibri" panose="020F0502020204030204" pitchFamily="34" charset="0"/>
                        </a:rPr>
                        <a:t>Reimbursement Amount: </a:t>
                      </a: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4000590825"/>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3176557"/>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Expense Type(s)</a:t>
                      </a:r>
                    </a:p>
                  </a:txBody>
                  <a:tcPr marL="8525" marR="8525" marT="8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Course Description / Agenda Provided</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1000" b="1"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46109576"/>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Trainer / Contractor</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r" fontAlgn="b"/>
                      <a:r>
                        <a:rPr lang="en-US" sz="1000" b="1" i="0" u="none" strike="noStrike">
                          <a:solidFill>
                            <a:srgbClr val="000000"/>
                          </a:solidFill>
                          <a:effectLst/>
                          <a:latin typeface="Calibri" panose="020F0502020204030204" pitchFamily="34" charset="0"/>
                        </a:rPr>
                        <a:t>Voucher Number</a:t>
                      </a: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8598253"/>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Participant List Provided</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1"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67908564"/>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Attendee Reimbursement</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1"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1"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r" fontAlgn="b"/>
                      <a:r>
                        <a:rPr lang="en-US" sz="1000" b="1" i="0" u="none" strike="noStrike">
                          <a:solidFill>
                            <a:srgbClr val="000000"/>
                          </a:solidFill>
                          <a:effectLst/>
                          <a:latin typeface="Calibri" panose="020F0502020204030204" pitchFamily="34" charset="0"/>
                        </a:rPr>
                        <a:t>Voucher Date</a:t>
                      </a: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5017408"/>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(Milege, Per Diem, Lodging)</a:t>
                      </a:r>
                    </a:p>
                  </a:txBody>
                  <a:tcPr marL="8525" marR="8525" marT="8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If meal provided - pre-approval received</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1"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54284794"/>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r" fontAlgn="b"/>
                      <a:r>
                        <a:rPr lang="en-US" sz="1000" b="1" i="0" u="none" strike="noStrike">
                          <a:solidFill>
                            <a:srgbClr val="000000"/>
                          </a:solidFill>
                          <a:effectLst/>
                          <a:latin typeface="Calibri" panose="020F0502020204030204" pitchFamily="34" charset="0"/>
                        </a:rPr>
                        <a:t>Vendor Check Date</a:t>
                      </a: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5458565"/>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Lodging / Direct Bill (Group)</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1"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87781990"/>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218517517"/>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Food / Meal Reimbursment</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69781663"/>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857019346"/>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Backfill/Overtime</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429984348"/>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1848577080"/>
                  </a:ext>
                </a:extLst>
              </a:tr>
              <a:tr h="192319">
                <a:tc>
                  <a:txBody>
                    <a:bodyPr/>
                    <a:lstStyle/>
                    <a:p>
                      <a:pPr algn="l" fontAlgn="b"/>
                      <a:r>
                        <a:rPr lang="en-US" sz="1000" b="0" i="0" u="none" strike="noStrike">
                          <a:solidFill>
                            <a:srgbClr val="000000"/>
                          </a:solidFill>
                          <a:effectLst/>
                          <a:latin typeface="Calibri" panose="020F0502020204030204" pitchFamily="34" charset="0"/>
                        </a:rPr>
                        <a:t> </a:t>
                      </a:r>
                    </a:p>
                  </a:txBody>
                  <a:tcPr marL="8525" marR="8525" marT="8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Additional Training Expenses</a:t>
                      </a:r>
                    </a:p>
                  </a:txBody>
                  <a:tcPr marL="8525" marR="8525" marT="8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276354498"/>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091585712"/>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2266408747"/>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839592549"/>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1242800948"/>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Reviewer:</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Reviewer:</a:t>
                      </a:r>
                    </a:p>
                  </a:txBody>
                  <a:tcPr marL="8525" marR="8525" marT="8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2783456178"/>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Date:</a:t>
                      </a: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Date:</a:t>
                      </a:r>
                    </a:p>
                  </a:txBody>
                  <a:tcPr marL="8525" marR="8525" marT="8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245295972"/>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729105352"/>
                  </a:ext>
                </a:extLst>
              </a:tr>
              <a:tr h="192319">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Additional Comments:</a:t>
                      </a: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525" marR="8525" marT="8525"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525" marR="8525" marT="8525" marB="0" anchor="b">
                    <a:lnL>
                      <a:noFill/>
                    </a:lnL>
                    <a:lnR>
                      <a:noFill/>
                    </a:lnR>
                    <a:lnT>
                      <a:noFill/>
                    </a:lnT>
                    <a:lnB>
                      <a:noFill/>
                    </a:lnB>
                  </a:tcPr>
                </a:tc>
                <a:extLst>
                  <a:ext uri="{0D108BD9-81ED-4DB2-BD59-A6C34878D82A}">
                    <a16:rowId xmlns:a16="http://schemas.microsoft.com/office/drawing/2014/main" val="3588449453"/>
                  </a:ext>
                </a:extLst>
              </a:tr>
            </a:tbl>
          </a:graphicData>
        </a:graphic>
      </p:graphicFrame>
    </p:spTree>
    <p:extLst>
      <p:ext uri="{BB962C8B-B14F-4D97-AF65-F5344CB8AC3E}">
        <p14:creationId xmlns:p14="http://schemas.microsoft.com/office/powerpoint/2010/main" val="666045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Exercise- Reimbursement Checklist</a:t>
            </a:r>
          </a:p>
        </p:txBody>
      </p:sp>
      <p:graphicFrame>
        <p:nvGraphicFramePr>
          <p:cNvPr id="5" name="Content Placeholder 4">
            <a:extLst>
              <a:ext uri="{FF2B5EF4-FFF2-40B4-BE49-F238E27FC236}">
                <a16:creationId xmlns:a16="http://schemas.microsoft.com/office/drawing/2014/main" id="{F8C61898-DF1D-482A-9245-A7ABAB1BD318}"/>
              </a:ext>
            </a:extLst>
          </p:cNvPr>
          <p:cNvGraphicFramePr>
            <a:graphicFrameLocks noGrp="1"/>
          </p:cNvGraphicFramePr>
          <p:nvPr>
            <p:ph idx="1"/>
            <p:extLst>
              <p:ext uri="{D42A27DB-BD31-4B8C-83A1-F6EECF244321}">
                <p14:modId xmlns:p14="http://schemas.microsoft.com/office/powerpoint/2010/main" val="2522934005"/>
              </p:ext>
            </p:extLst>
          </p:nvPr>
        </p:nvGraphicFramePr>
        <p:xfrm>
          <a:off x="228599" y="1121077"/>
          <a:ext cx="11763102" cy="5667543"/>
        </p:xfrm>
        <a:graphic>
          <a:graphicData uri="http://schemas.openxmlformats.org/drawingml/2006/table">
            <a:tbl>
              <a:tblPr/>
              <a:tblGrid>
                <a:gridCol w="250278">
                  <a:extLst>
                    <a:ext uri="{9D8B030D-6E8A-4147-A177-3AD203B41FA5}">
                      <a16:colId xmlns:a16="http://schemas.microsoft.com/office/drawing/2014/main" val="1406225882"/>
                    </a:ext>
                  </a:extLst>
                </a:gridCol>
                <a:gridCol w="3303680">
                  <a:extLst>
                    <a:ext uri="{9D8B030D-6E8A-4147-A177-3AD203B41FA5}">
                      <a16:colId xmlns:a16="http://schemas.microsoft.com/office/drawing/2014/main" val="1158443613"/>
                    </a:ext>
                  </a:extLst>
                </a:gridCol>
                <a:gridCol w="250278">
                  <a:extLst>
                    <a:ext uri="{9D8B030D-6E8A-4147-A177-3AD203B41FA5}">
                      <a16:colId xmlns:a16="http://schemas.microsoft.com/office/drawing/2014/main" val="835134911"/>
                    </a:ext>
                  </a:extLst>
                </a:gridCol>
                <a:gridCol w="3303680">
                  <a:extLst>
                    <a:ext uri="{9D8B030D-6E8A-4147-A177-3AD203B41FA5}">
                      <a16:colId xmlns:a16="http://schemas.microsoft.com/office/drawing/2014/main" val="813827312"/>
                    </a:ext>
                  </a:extLst>
                </a:gridCol>
                <a:gridCol w="1539215">
                  <a:extLst>
                    <a:ext uri="{9D8B030D-6E8A-4147-A177-3AD203B41FA5}">
                      <a16:colId xmlns:a16="http://schemas.microsoft.com/office/drawing/2014/main" val="3572531451"/>
                    </a:ext>
                  </a:extLst>
                </a:gridCol>
                <a:gridCol w="3115971">
                  <a:extLst>
                    <a:ext uri="{9D8B030D-6E8A-4147-A177-3AD203B41FA5}">
                      <a16:colId xmlns:a16="http://schemas.microsoft.com/office/drawing/2014/main" val="3065209919"/>
                    </a:ext>
                  </a:extLst>
                </a:gridCol>
              </a:tblGrid>
              <a:tr h="219997">
                <a:tc gridSpan="6">
                  <a:txBody>
                    <a:bodyPr/>
                    <a:lstStyle/>
                    <a:p>
                      <a:pPr algn="ctr" fontAlgn="b"/>
                      <a:r>
                        <a:rPr lang="en-US" sz="1200" b="1" i="0" u="none" strike="noStrike">
                          <a:solidFill>
                            <a:srgbClr val="000000"/>
                          </a:solidFill>
                          <a:effectLst/>
                          <a:latin typeface="Calibri" panose="020F0502020204030204" pitchFamily="34" charset="0"/>
                        </a:rPr>
                        <a:t>Exercise Reimbursement Review</a:t>
                      </a:r>
                    </a:p>
                  </a:txBody>
                  <a:tcPr marL="9155" marR="9155" marT="915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76429802"/>
                  </a:ext>
                </a:extLst>
              </a:tr>
              <a:tr h="419042">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r" fontAlgn="ctr"/>
                      <a:r>
                        <a:rPr lang="en-US" sz="1100" b="1" i="0" u="none" strike="noStrike">
                          <a:solidFill>
                            <a:srgbClr val="000000"/>
                          </a:solidFill>
                          <a:effectLst/>
                          <a:latin typeface="Calibri" panose="020F0502020204030204" pitchFamily="34" charset="0"/>
                        </a:rPr>
                        <a:t>Grant Year: </a:t>
                      </a:r>
                    </a:p>
                  </a:txBody>
                  <a:tcPr marL="9155" marR="9155" marT="9155" marB="0" anchor="ctr">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Reimbursement Number:</a:t>
                      </a:r>
                    </a:p>
                  </a:txBody>
                  <a:tcPr marL="9155" marR="9155" marT="9155" marB="0" anchor="b">
                    <a:lnL>
                      <a:noFill/>
                    </a:lnL>
                    <a:lnR>
                      <a:noFill/>
                    </a:lnR>
                    <a:lnT>
                      <a:noFill/>
                    </a:lnT>
                    <a:lnB>
                      <a:noFill/>
                    </a:lnB>
                  </a:tcPr>
                </a:tc>
                <a:tc>
                  <a:txBody>
                    <a:bodyPr/>
                    <a:lstStyle/>
                    <a:p>
                      <a:pPr algn="l" fontAlgn="b"/>
                      <a:r>
                        <a:rPr lang="en-US" sz="1100" b="0" i="0" u="sng" strike="noStrike">
                          <a:solidFill>
                            <a:srgbClr val="000000"/>
                          </a:solidFill>
                          <a:effectLst/>
                          <a:latin typeface="Calibri" panose="020F0502020204030204" pitchFamily="34" charset="0"/>
                        </a:rPr>
                        <a:t> </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3456152"/>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Project Name:</a:t>
                      </a: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Region/Agency: </a:t>
                      </a: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1580990"/>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45925953"/>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Expense Review</a:t>
                      </a: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Exercise Review</a:t>
                      </a: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2792465026"/>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Item(s) are listed in the Project Workbook</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Exercise has been pre-approved</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rowSpan="2">
                  <a:txBody>
                    <a:bodyPr/>
                    <a:lstStyle/>
                    <a:p>
                      <a:pPr algn="r" fontAlgn="b"/>
                      <a:r>
                        <a:rPr lang="en-US" sz="1100" b="1" i="0" u="none" strike="noStrike">
                          <a:solidFill>
                            <a:srgbClr val="000000"/>
                          </a:solidFill>
                          <a:effectLst/>
                          <a:latin typeface="Calibri" panose="020F0502020204030204" pitchFamily="34" charset="0"/>
                        </a:rPr>
                        <a:t>Reimbursement Amount: </a:t>
                      </a: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1710229702"/>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6720508"/>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Expense Type(s)</a:t>
                      </a:r>
                    </a:p>
                  </a:txBody>
                  <a:tcPr marL="9155" marR="9155" marT="915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Participant List has been provided</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03511085"/>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Contractor</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Voucher Number</a:t>
                      </a: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9474264"/>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Exercise materials have been provided</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89127935"/>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Attendee Reimbursement</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Voucher Date</a:t>
                      </a: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4770425"/>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(Milege, Per Diem, Lodging)</a:t>
                      </a:r>
                    </a:p>
                  </a:txBody>
                  <a:tcPr marL="9155" marR="9155" marT="915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If food provided - pre-approval received</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10664949"/>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Vendor Check Date</a:t>
                      </a: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1513103"/>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Lodging / Direct Bill (Group)</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If not received AAR / IP discussion with </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77511099"/>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Project Manager has occurred</a:t>
                      </a: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690857316"/>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Food / Meal Reimbursment</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719600676"/>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3337014634"/>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Backfill/Overtime</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546486341"/>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1088769506"/>
                  </a:ext>
                </a:extLst>
              </a:tr>
              <a:tr h="209521">
                <a:tc>
                  <a:txBody>
                    <a:bodyPr/>
                    <a:lstStyle/>
                    <a:p>
                      <a:pPr algn="l" fontAlgn="b"/>
                      <a:r>
                        <a:rPr lang="en-US" sz="1100" b="0" i="0" u="none" strike="noStrike">
                          <a:solidFill>
                            <a:srgbClr val="000000"/>
                          </a:solidFill>
                          <a:effectLst/>
                          <a:latin typeface="Calibri" panose="020F0502020204030204" pitchFamily="34" charset="0"/>
                        </a:rPr>
                        <a:t> </a:t>
                      </a:r>
                    </a:p>
                  </a:txBody>
                  <a:tcPr marL="9155" marR="9155" marT="91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Additional Exercise Expenses</a:t>
                      </a:r>
                    </a:p>
                  </a:txBody>
                  <a:tcPr marL="9155" marR="9155" marT="915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2131763519"/>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3402629741"/>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2151468961"/>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2138387097"/>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3871186527"/>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Reviewer:</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Reviewer:</a:t>
                      </a:r>
                    </a:p>
                  </a:txBody>
                  <a:tcPr marL="9155" marR="9155" marT="915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2935106935"/>
                  </a:ext>
                </a:extLst>
              </a:tr>
              <a:tr h="209521">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Date:</a:t>
                      </a: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Date:</a:t>
                      </a:r>
                    </a:p>
                  </a:txBody>
                  <a:tcPr marL="9155" marR="9155" marT="915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155" marR="9155" marT="915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155" marR="9155" marT="9155" marB="0" anchor="b">
                    <a:lnL>
                      <a:noFill/>
                    </a:lnL>
                    <a:lnR>
                      <a:noFill/>
                    </a:lnR>
                    <a:lnT>
                      <a:noFill/>
                    </a:lnT>
                    <a:lnB>
                      <a:noFill/>
                    </a:lnB>
                  </a:tcPr>
                </a:tc>
                <a:extLst>
                  <a:ext uri="{0D108BD9-81ED-4DB2-BD59-A6C34878D82A}">
                    <a16:rowId xmlns:a16="http://schemas.microsoft.com/office/drawing/2014/main" val="682640991"/>
                  </a:ext>
                </a:extLst>
              </a:tr>
            </a:tbl>
          </a:graphicData>
        </a:graphic>
      </p:graphicFrame>
    </p:spTree>
    <p:extLst>
      <p:ext uri="{BB962C8B-B14F-4D97-AF65-F5344CB8AC3E}">
        <p14:creationId xmlns:p14="http://schemas.microsoft.com/office/powerpoint/2010/main" val="190257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Reimbursement Request / Cover Sheet</a:t>
            </a:r>
          </a:p>
        </p:txBody>
      </p:sp>
      <p:pic>
        <p:nvPicPr>
          <p:cNvPr id="6" name="Picture 5">
            <a:extLst>
              <a:ext uri="{FF2B5EF4-FFF2-40B4-BE49-F238E27FC236}">
                <a16:creationId xmlns:a16="http://schemas.microsoft.com/office/drawing/2014/main" id="{AD6535FF-1CB2-2B89-011F-8D124F113686}"/>
              </a:ext>
            </a:extLst>
          </p:cNvPr>
          <p:cNvPicPr>
            <a:picLocks noChangeAspect="1"/>
          </p:cNvPicPr>
          <p:nvPr/>
        </p:nvPicPr>
        <p:blipFill>
          <a:blip r:embed="rId3"/>
          <a:stretch>
            <a:fillRect/>
          </a:stretch>
        </p:blipFill>
        <p:spPr>
          <a:xfrm>
            <a:off x="6096000" y="899125"/>
            <a:ext cx="6096000" cy="5958875"/>
          </a:xfrm>
          <a:prstGeom prst="rect">
            <a:avLst/>
          </a:prstGeom>
        </p:spPr>
      </p:pic>
      <p:pic>
        <p:nvPicPr>
          <p:cNvPr id="8" name="Picture 7">
            <a:extLst>
              <a:ext uri="{FF2B5EF4-FFF2-40B4-BE49-F238E27FC236}">
                <a16:creationId xmlns:a16="http://schemas.microsoft.com/office/drawing/2014/main" id="{D9061108-A026-9A6E-BF81-28F0CB00C86B}"/>
              </a:ext>
            </a:extLst>
          </p:cNvPr>
          <p:cNvPicPr>
            <a:picLocks noChangeAspect="1"/>
          </p:cNvPicPr>
          <p:nvPr/>
        </p:nvPicPr>
        <p:blipFill>
          <a:blip r:embed="rId4"/>
          <a:stretch>
            <a:fillRect/>
          </a:stretch>
        </p:blipFill>
        <p:spPr>
          <a:xfrm>
            <a:off x="82435" y="899125"/>
            <a:ext cx="5694910" cy="5894105"/>
          </a:xfrm>
          <a:prstGeom prst="rect">
            <a:avLst/>
          </a:prstGeom>
        </p:spPr>
      </p:pic>
    </p:spTree>
    <p:extLst>
      <p:ext uri="{BB962C8B-B14F-4D97-AF65-F5344CB8AC3E}">
        <p14:creationId xmlns:p14="http://schemas.microsoft.com/office/powerpoint/2010/main" val="4235268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Reimbursement Process</a:t>
            </a:r>
          </a:p>
        </p:txBody>
      </p:sp>
      <p:sp>
        <p:nvSpPr>
          <p:cNvPr id="4" name="TextBox 3">
            <a:extLst>
              <a:ext uri="{FF2B5EF4-FFF2-40B4-BE49-F238E27FC236}">
                <a16:creationId xmlns:a16="http://schemas.microsoft.com/office/drawing/2014/main" id="{8AD2C45A-ED38-4B59-9558-4F5D352990EA}"/>
              </a:ext>
            </a:extLst>
          </p:cNvPr>
          <p:cNvSpPr txBox="1"/>
          <p:nvPr/>
        </p:nvSpPr>
        <p:spPr>
          <a:xfrm>
            <a:off x="374469" y="1358537"/>
            <a:ext cx="11443062" cy="4801314"/>
          </a:xfrm>
          <a:prstGeom prst="rect">
            <a:avLst/>
          </a:prstGeom>
          <a:noFill/>
        </p:spPr>
        <p:txBody>
          <a:bodyPr wrap="square" rtlCol="0">
            <a:spAutoFit/>
          </a:bodyPr>
          <a:lstStyle/>
          <a:p>
            <a:r>
              <a:rPr lang="en-US" dirty="0"/>
              <a:t>To encourage a consistent, fixed, and timely approach to processing reimbursement requests from sub-recipients, KHP HSO and Accounting staff will process reimbursement requests as soon as possible after receipt.  </a:t>
            </a:r>
          </a:p>
          <a:p>
            <a:endParaRPr lang="en-US" dirty="0"/>
          </a:p>
          <a:p>
            <a:r>
              <a:rPr lang="en-US" dirty="0"/>
              <a:t>KHP Accounting intends to conduct a drawdown of federal funds for processed reimbursements at least by the 1</a:t>
            </a:r>
            <a:r>
              <a:rPr lang="en-US" baseline="30000" dirty="0"/>
              <a:t>st</a:t>
            </a:r>
            <a:r>
              <a:rPr lang="en-US" dirty="0"/>
              <a:t> and 15</a:t>
            </a:r>
            <a:r>
              <a:rPr lang="en-US" baseline="30000" dirty="0"/>
              <a:t>th</a:t>
            </a:r>
            <a:r>
              <a:rPr lang="en-US" dirty="0"/>
              <a:t> every month.  If there is a holiday or other reason KHP Accounting cannot complete a drawdown they may alter the drawdown date or hold until the next Friday.  </a:t>
            </a:r>
          </a:p>
          <a:p>
            <a:endParaRPr lang="en-US" dirty="0"/>
          </a:p>
          <a:p>
            <a:r>
              <a:rPr lang="en-US" dirty="0"/>
              <a:t>While KHP HSO will try to ensure all reimbursements received during the week will be in the drawdown those received later in the week may be delayed until the next drawdown.</a:t>
            </a:r>
          </a:p>
          <a:p>
            <a:endParaRPr lang="en-US" dirty="0"/>
          </a:p>
          <a:p>
            <a:r>
              <a:rPr lang="en-US" dirty="0"/>
              <a:t>Sub-recipients should submit reimbursement requests as they incur. However, at a minimum, reimbursement requests will be submitted on at least a </a:t>
            </a:r>
            <a:r>
              <a:rPr lang="en-US" i="1" dirty="0"/>
              <a:t>monthly</a:t>
            </a:r>
            <a:r>
              <a:rPr lang="en-US" dirty="0"/>
              <a:t> basis to ensure better processing of requests.</a:t>
            </a:r>
          </a:p>
          <a:p>
            <a:endParaRPr lang="en-US" dirty="0"/>
          </a:p>
          <a:p>
            <a:r>
              <a:rPr lang="en-US" dirty="0"/>
              <a:t>Reimbursement requests are usually submitted electronically and is readable with signatures being present. </a:t>
            </a:r>
          </a:p>
          <a:p>
            <a:endParaRPr lang="en-US" dirty="0"/>
          </a:p>
          <a:p>
            <a:r>
              <a:rPr lang="en-US" dirty="0"/>
              <a:t>Reference: 2 CFR 200.305 Payment</a:t>
            </a:r>
          </a:p>
        </p:txBody>
      </p:sp>
    </p:spTree>
    <p:extLst>
      <p:ext uri="{BB962C8B-B14F-4D97-AF65-F5344CB8AC3E}">
        <p14:creationId xmlns:p14="http://schemas.microsoft.com/office/powerpoint/2010/main" val="3920879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u="sng" cap="small" dirty="0"/>
            </a:br>
            <a:r>
              <a:rPr lang="en-US" b="1" cap="small" dirty="0"/>
              <a:t>Submittal of Reimbursement Request</a:t>
            </a:r>
            <a:br>
              <a:rPr lang="en-US" sz="2000" dirty="0"/>
            </a:br>
            <a:endParaRPr lang="en-US" dirty="0"/>
          </a:p>
        </p:txBody>
      </p:sp>
      <p:sp>
        <p:nvSpPr>
          <p:cNvPr id="4" name="TextBox 3">
            <a:extLst>
              <a:ext uri="{FF2B5EF4-FFF2-40B4-BE49-F238E27FC236}">
                <a16:creationId xmlns:a16="http://schemas.microsoft.com/office/drawing/2014/main" id="{8AD2C45A-ED38-4B59-9558-4F5D352990EA}"/>
              </a:ext>
            </a:extLst>
          </p:cNvPr>
          <p:cNvSpPr txBox="1"/>
          <p:nvPr/>
        </p:nvSpPr>
        <p:spPr>
          <a:xfrm>
            <a:off x="374469" y="1358537"/>
            <a:ext cx="11443062" cy="4893647"/>
          </a:xfrm>
          <a:prstGeom prst="rect">
            <a:avLst/>
          </a:prstGeom>
          <a:noFill/>
        </p:spPr>
        <p:txBody>
          <a:bodyPr wrap="square" rtlCol="0">
            <a:spAutoFit/>
          </a:bodyPr>
          <a:lstStyle/>
          <a:p>
            <a:r>
              <a:rPr lang="en-US" dirty="0"/>
              <a:t>Electronic reimbursement requests will be sent to </a:t>
            </a:r>
            <a:r>
              <a:rPr lang="en-US" dirty="0">
                <a:solidFill>
                  <a:srgbClr val="0070C0"/>
                </a:solidFill>
                <a:hlinkClick r:id="rId3">
                  <a:extLst>
                    <a:ext uri="{A12FA001-AC4F-418D-AE19-62706E023703}">
                      <ahyp:hlinkClr xmlns:ahyp="http://schemas.microsoft.com/office/drawing/2018/hyperlinkcolor" val="tx"/>
                    </a:ext>
                  </a:extLst>
                </a:hlinkClick>
              </a:rPr>
              <a:t>NSGP.KHP@KS.GOV</a:t>
            </a:r>
            <a:r>
              <a:rPr lang="en-US" dirty="0">
                <a:solidFill>
                  <a:srgbClr val="0070C0"/>
                </a:solidFill>
              </a:rPr>
              <a:t> </a:t>
            </a:r>
            <a:r>
              <a:rPr lang="en-US" dirty="0"/>
              <a:t>and  carbon copy KHP Homeland  </a:t>
            </a:r>
            <a:r>
              <a:rPr lang="en-US" dirty="0">
                <a:solidFill>
                  <a:srgbClr val="0070C0"/>
                </a:solidFill>
                <a:hlinkClick r:id="rId4">
                  <a:extLst>
                    <a:ext uri="{A12FA001-AC4F-418D-AE19-62706E023703}">
                      <ahyp:hlinkClr xmlns:ahyp="http://schemas.microsoft.com/office/drawing/2018/hyperlinkcolor" val="tx"/>
                    </a:ext>
                  </a:extLst>
                </a:hlinkClick>
              </a:rPr>
              <a:t>KHP.Homeland@KS.GOV</a:t>
            </a:r>
            <a:r>
              <a:rPr lang="en-US" dirty="0">
                <a:solidFill>
                  <a:srgbClr val="0070C0"/>
                </a:solidFill>
              </a:rPr>
              <a:t>  </a:t>
            </a:r>
            <a:r>
              <a:rPr lang="en-US" dirty="0"/>
              <a:t>. </a:t>
            </a:r>
            <a:endParaRPr lang="en-US" sz="1200" dirty="0"/>
          </a:p>
          <a:p>
            <a:r>
              <a:rPr lang="en-US" dirty="0"/>
              <a:t>The reimbursement request cover sheet must be accompanied by the following:</a:t>
            </a:r>
            <a:endParaRPr lang="en-US" sz="1200" dirty="0"/>
          </a:p>
          <a:p>
            <a:pPr lvl="0"/>
            <a:r>
              <a:rPr lang="en-US" dirty="0"/>
              <a:t>Completed Kansas Homeland Security Grant Program Reimbursement Request/Request for Funds coversheet with attached invoice(s)</a:t>
            </a:r>
            <a:endParaRPr lang="en-US" sz="1200" dirty="0"/>
          </a:p>
          <a:p>
            <a:pPr lvl="0"/>
            <a:r>
              <a:rPr lang="en-US" dirty="0"/>
              <a:t>Supporting Source documentation related to reimbursement requests based on activity (Equipment, Exercises, Planning, Salary or Training).  Source documentation requirements for the appropriate reimbursement should include: </a:t>
            </a:r>
          </a:p>
          <a:p>
            <a:pPr lvl="0"/>
            <a:endParaRPr lang="en-US" sz="1200" dirty="0"/>
          </a:p>
          <a:p>
            <a:pPr lvl="1"/>
            <a:r>
              <a:rPr lang="en-US" dirty="0"/>
              <a:t>Time and attendance records			Payroll registers</a:t>
            </a:r>
            <a:endParaRPr lang="en-US" sz="1200" dirty="0"/>
          </a:p>
          <a:p>
            <a:pPr lvl="1"/>
            <a:r>
              <a:rPr lang="en-US" dirty="0"/>
              <a:t>Fringe benefit rate				Receipts</a:t>
            </a:r>
            <a:endParaRPr lang="en-US" sz="1200" dirty="0"/>
          </a:p>
          <a:p>
            <a:pPr lvl="1"/>
            <a:r>
              <a:rPr lang="en-US" dirty="0"/>
              <a:t>Invoices and purchase orders			Quote(s) or bid process documentation</a:t>
            </a:r>
            <a:endParaRPr lang="en-US" sz="1200" dirty="0"/>
          </a:p>
          <a:p>
            <a:pPr lvl="1"/>
            <a:r>
              <a:rPr lang="en-US" dirty="0"/>
              <a:t>Executed contracts				Travel authorization forms/travel vouchers</a:t>
            </a:r>
            <a:endParaRPr lang="en-US" sz="1200" dirty="0"/>
          </a:p>
          <a:p>
            <a:pPr lvl="1"/>
            <a:r>
              <a:rPr lang="en-US" dirty="0"/>
              <a:t>Training/Exercise attendance records		Course materials</a:t>
            </a:r>
            <a:endParaRPr lang="en-US" sz="1200" dirty="0"/>
          </a:p>
          <a:p>
            <a:pPr lvl="1"/>
            <a:r>
              <a:rPr lang="en-US" dirty="0"/>
              <a:t>Meal sign-in sheets				Cancelled checks / External source (e.g. financial institution)</a:t>
            </a:r>
            <a:endParaRPr lang="en-US" sz="1200" dirty="0"/>
          </a:p>
          <a:p>
            <a:pPr lvl="0"/>
            <a:endParaRPr lang="en-US" sz="1200" dirty="0"/>
          </a:p>
          <a:p>
            <a:r>
              <a:rPr lang="en-US" dirty="0"/>
              <a:t> </a:t>
            </a:r>
            <a:endParaRPr lang="en-US" sz="1200" dirty="0"/>
          </a:p>
        </p:txBody>
      </p:sp>
    </p:spTree>
    <p:extLst>
      <p:ext uri="{BB962C8B-B14F-4D97-AF65-F5344CB8AC3E}">
        <p14:creationId xmlns:p14="http://schemas.microsoft.com/office/powerpoint/2010/main" val="3600712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Quarterly Reporting </a:t>
            </a:r>
            <a:br>
              <a:rPr lang="en-US" sz="2000" dirty="0"/>
            </a:br>
            <a:endParaRPr lang="en-US" dirty="0"/>
          </a:p>
        </p:txBody>
      </p:sp>
      <p:pic>
        <p:nvPicPr>
          <p:cNvPr id="10" name="Picture 9">
            <a:extLst>
              <a:ext uri="{FF2B5EF4-FFF2-40B4-BE49-F238E27FC236}">
                <a16:creationId xmlns:a16="http://schemas.microsoft.com/office/drawing/2014/main" id="{AB89D411-BE99-4B0D-A420-CD7CCADD8943}"/>
              </a:ext>
            </a:extLst>
          </p:cNvPr>
          <p:cNvPicPr>
            <a:picLocks noChangeAspect="1"/>
          </p:cNvPicPr>
          <p:nvPr/>
        </p:nvPicPr>
        <p:blipFill>
          <a:blip r:embed="rId3"/>
          <a:stretch>
            <a:fillRect/>
          </a:stretch>
        </p:blipFill>
        <p:spPr>
          <a:xfrm>
            <a:off x="1828801" y="1175658"/>
            <a:ext cx="8268788" cy="5612951"/>
          </a:xfrm>
          <a:prstGeom prst="rect">
            <a:avLst/>
          </a:prstGeom>
        </p:spPr>
      </p:pic>
    </p:spTree>
    <p:extLst>
      <p:ext uri="{BB962C8B-B14F-4D97-AF65-F5344CB8AC3E}">
        <p14:creationId xmlns:p14="http://schemas.microsoft.com/office/powerpoint/2010/main" val="3505594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Quarterly Reporting </a:t>
            </a:r>
            <a:br>
              <a:rPr lang="en-US" sz="2000" dirty="0"/>
            </a:br>
            <a:endParaRPr lang="en-US" dirty="0"/>
          </a:p>
        </p:txBody>
      </p:sp>
      <p:pic>
        <p:nvPicPr>
          <p:cNvPr id="3" name="Picture 2">
            <a:extLst>
              <a:ext uri="{FF2B5EF4-FFF2-40B4-BE49-F238E27FC236}">
                <a16:creationId xmlns:a16="http://schemas.microsoft.com/office/drawing/2014/main" id="{32B1E8C0-85FE-409C-A9DA-64820A5C407B}"/>
              </a:ext>
            </a:extLst>
          </p:cNvPr>
          <p:cNvPicPr>
            <a:picLocks noChangeAspect="1"/>
          </p:cNvPicPr>
          <p:nvPr/>
        </p:nvPicPr>
        <p:blipFill>
          <a:blip r:embed="rId3"/>
          <a:stretch>
            <a:fillRect/>
          </a:stretch>
        </p:blipFill>
        <p:spPr>
          <a:xfrm>
            <a:off x="1410789" y="992776"/>
            <a:ext cx="8869680" cy="5865223"/>
          </a:xfrm>
          <a:prstGeom prst="rect">
            <a:avLst/>
          </a:prstGeom>
        </p:spPr>
      </p:pic>
    </p:spTree>
    <p:extLst>
      <p:ext uri="{BB962C8B-B14F-4D97-AF65-F5344CB8AC3E}">
        <p14:creationId xmlns:p14="http://schemas.microsoft.com/office/powerpoint/2010/main" val="514583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i="1" dirty="0"/>
            </a:br>
            <a:r>
              <a:rPr lang="en-US" b="1" i="1" dirty="0"/>
              <a:t>DHS/FEMA Preparedness Grant Overview</a:t>
            </a:r>
            <a:br>
              <a:rPr lang="en-US" b="1" dirty="0"/>
            </a:br>
            <a:endParaRPr lang="en-US" sz="4000" dirty="0"/>
          </a:p>
        </p:txBody>
      </p:sp>
      <p:sp>
        <p:nvSpPr>
          <p:cNvPr id="3" name="Content Placeholder 2"/>
          <p:cNvSpPr>
            <a:spLocks noGrp="1"/>
          </p:cNvSpPr>
          <p:nvPr>
            <p:ph idx="1"/>
          </p:nvPr>
        </p:nvSpPr>
        <p:spPr>
          <a:xfrm>
            <a:off x="530578" y="1479175"/>
            <a:ext cx="11198577" cy="4676091"/>
          </a:xfrm>
        </p:spPr>
        <p:txBody>
          <a:bodyPr>
            <a:normAutofit lnSpcReduction="10000"/>
          </a:bodyPr>
          <a:lstStyle/>
          <a:p>
            <a:pPr marL="0" indent="0">
              <a:buNone/>
            </a:pPr>
            <a:r>
              <a:rPr lang="en-US" sz="2000" dirty="0"/>
              <a:t>The Nonprofit Security Grant Program (NSGP) is funded through the U.S. Department of Homeland Security (DHS) / Federal Emergency Management Agency (FEMA) and is administered by the Kansas Highway Patrol (KHP).</a:t>
            </a:r>
          </a:p>
          <a:p>
            <a:pPr marL="0" indent="0">
              <a:buNone/>
            </a:pPr>
            <a:endParaRPr lang="en-US" sz="2000" dirty="0"/>
          </a:p>
          <a:p>
            <a:pPr marL="0" indent="0">
              <a:buNone/>
            </a:pPr>
            <a:r>
              <a:rPr lang="en-US" sz="2000" dirty="0"/>
              <a:t>The State of Kansas’ designated State Administrative Agency (SAA) is the Kansas Highway Patrol (KHP). The entity within the KHP responsible for pass-through and oversight of the NSGP is the Homeland Security Operations Section (HSO).</a:t>
            </a:r>
          </a:p>
          <a:p>
            <a:pPr marL="0" indent="0">
              <a:buNone/>
            </a:pPr>
            <a:endParaRPr lang="en-US" sz="2000" dirty="0"/>
          </a:p>
          <a:p>
            <a:pPr marL="0" indent="0">
              <a:buNone/>
            </a:pPr>
            <a:r>
              <a:rPr lang="en-US" sz="2000" dirty="0"/>
              <a:t>The Kansas Adjutant General, Director of Emergency Management is the appointed Authorized Representative (AR) responsible to sign grant applications and award acceptance documents for the DHS/FEMA grant programs to the State of Kansas.</a:t>
            </a:r>
          </a:p>
          <a:p>
            <a:pPr marL="0" indent="0">
              <a:buNone/>
            </a:pPr>
            <a:endParaRPr lang="en-US" sz="2000" dirty="0"/>
          </a:p>
          <a:p>
            <a:pPr marL="0" indent="0">
              <a:buNone/>
            </a:pPr>
            <a:r>
              <a:rPr lang="en-US" sz="2000" u="sng" dirty="0"/>
              <a:t>Non-Profit Security Grant Program (NSGP) - </a:t>
            </a:r>
            <a:r>
              <a:rPr lang="en-US" sz="2000" dirty="0"/>
              <a:t>provides funding support for physical security enhancements and other security activities to nonprofit organizations that are at substantial risk of a terrorist attack.</a:t>
            </a:r>
          </a:p>
          <a:p>
            <a:pPr marL="0" indent="0">
              <a:buNone/>
            </a:pPr>
            <a:endParaRPr lang="en-US" dirty="0"/>
          </a:p>
          <a:p>
            <a:pPr marL="742950" indent="-742950">
              <a:buFont typeface="+mj-lt"/>
              <a:buAutoNum type="alphaLcPeriod"/>
            </a:pPr>
            <a:endParaRPr lang="en-US" sz="3600" dirty="0"/>
          </a:p>
        </p:txBody>
      </p:sp>
    </p:spTree>
    <p:extLst>
      <p:ext uri="{BB962C8B-B14F-4D97-AF65-F5344CB8AC3E}">
        <p14:creationId xmlns:p14="http://schemas.microsoft.com/office/powerpoint/2010/main" val="61203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End User Responsibilities </a:t>
            </a:r>
            <a:br>
              <a:rPr lang="en-US" sz="2000" dirty="0"/>
            </a:br>
            <a:endParaRPr lang="en-US" dirty="0"/>
          </a:p>
        </p:txBody>
      </p:sp>
      <p:sp>
        <p:nvSpPr>
          <p:cNvPr id="4" name="Rectangle 3">
            <a:extLst>
              <a:ext uri="{FF2B5EF4-FFF2-40B4-BE49-F238E27FC236}">
                <a16:creationId xmlns:a16="http://schemas.microsoft.com/office/drawing/2014/main" id="{1FF80344-F9FC-439E-A303-3AE79121A3A0}"/>
              </a:ext>
            </a:extLst>
          </p:cNvPr>
          <p:cNvSpPr/>
          <p:nvPr/>
        </p:nvSpPr>
        <p:spPr>
          <a:xfrm>
            <a:off x="527957" y="1690062"/>
            <a:ext cx="11364686" cy="4093428"/>
          </a:xfrm>
          <a:prstGeom prst="rect">
            <a:avLst/>
          </a:prstGeom>
        </p:spPr>
        <p:txBody>
          <a:bodyPr wrap="square">
            <a:spAutoFit/>
          </a:bodyPr>
          <a:lstStyle/>
          <a:p>
            <a:pPr marL="342900" marR="0" lvl="0" indent="-342900">
              <a:spcBef>
                <a:spcPts val="0"/>
              </a:spcBef>
              <a:spcAft>
                <a:spcPts val="0"/>
              </a:spcAft>
              <a:buFont typeface="Symbol" panose="05050102010706020507" pitchFamily="18" charset="2"/>
              <a:buChar char=""/>
            </a:pPr>
            <a:r>
              <a:rPr lang="en-US" sz="2000" dirty="0">
                <a:latin typeface="Calibri" panose="020F0502020204030204" pitchFamily="34" charset="0"/>
                <a:ea typeface="Times New Roman" panose="02020603050405020304" pitchFamily="18" charset="0"/>
                <a:cs typeface="Times New Roman" panose="02020603050405020304" pitchFamily="18" charset="0"/>
              </a:rPr>
              <a:t>An inventory is required to be maintained by the End User for the life of equipment and reconciled semi-annually.  The SAA will work with the End User to reconcile annual inventory no later than </a:t>
            </a:r>
            <a:r>
              <a:rPr lang="en-US"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September 30</a:t>
            </a:r>
            <a:r>
              <a:rPr lang="en-US" sz="2000" b="1" baseline="300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th</a:t>
            </a:r>
            <a:r>
              <a:rPr lang="en-US"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Next Annual Inventory due September 30, 2025.</a:t>
            </a:r>
          </a:p>
          <a:p>
            <a:pPr marL="342900" marR="0" lvl="0" indent="-342900">
              <a:spcBef>
                <a:spcPts val="0"/>
              </a:spcBef>
              <a:spcAft>
                <a:spcPts val="0"/>
              </a:spcAft>
              <a:buFont typeface="Symbol" panose="05050102010706020507" pitchFamily="18" charset="2"/>
              <a:buChar char=""/>
            </a:pPr>
            <a:endParaRPr lang="en-US"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The SAA is required to conduct two on-sight visits to monitor equipment requirements.</a:t>
            </a:r>
          </a:p>
          <a:p>
            <a:pPr marL="342900" marR="0" lvl="0" indent="-342900">
              <a:spcBef>
                <a:spcPts val="0"/>
              </a:spcBef>
              <a:spcAft>
                <a:spcPts val="0"/>
              </a:spcAft>
              <a:buFont typeface="Symbol" panose="05050102010706020507" pitchFamily="18" charset="2"/>
              <a:buChar char=""/>
            </a:pPr>
            <a:endParaRPr lang="en-US" sz="2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Equipment is to be maintained in good working order for the life of equipment</a:t>
            </a:r>
          </a:p>
          <a:p>
            <a:pPr marR="0" lvl="0">
              <a:spcBef>
                <a:spcPts val="0"/>
              </a:spcBef>
              <a:spcAft>
                <a:spcPts val="0"/>
              </a:spcAft>
            </a:pP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Training should be included in the cost of training, and we encoura</a:t>
            </a:r>
            <a:r>
              <a:rPr lang="en-US" sz="2000" b="1" dirty="0">
                <a:latin typeface="Calibri" panose="020F0502020204030204" pitchFamily="34" charset="0"/>
                <a:ea typeface="Times New Roman" panose="02020603050405020304" pitchFamily="18" charset="0"/>
                <a:cs typeface="Times New Roman" panose="02020603050405020304" pitchFamily="18" charset="0"/>
              </a:rPr>
              <a:t>ge cross-training</a:t>
            </a:r>
          </a:p>
          <a:p>
            <a:pPr marL="342900" marR="0" lvl="0" indent="-342900">
              <a:spcBef>
                <a:spcPts val="0"/>
              </a:spcBef>
              <a:spcAft>
                <a:spcPts val="0"/>
              </a:spcAft>
              <a:buFont typeface="Symbol" panose="05050102010706020507" pitchFamily="18" charset="2"/>
              <a:buChar char=""/>
            </a:pPr>
            <a:endParaRPr lang="en-US" sz="2000" b="1"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000" b="1" dirty="0">
                <a:latin typeface="Calibri" panose="020F0502020204030204" pitchFamily="34" charset="0"/>
                <a:ea typeface="Times New Roman" panose="02020603050405020304" pitchFamily="18" charset="0"/>
                <a:cs typeface="Times New Roman" panose="02020603050405020304" pitchFamily="18" charset="0"/>
              </a:rPr>
              <a:t>Planning, Training, Exercise and Equipment should consider ADA compliance</a:t>
            </a:r>
          </a:p>
          <a:p>
            <a:pPr marL="342900" marR="0" lvl="0" indent="-342900">
              <a:spcBef>
                <a:spcPts val="0"/>
              </a:spcBef>
              <a:spcAft>
                <a:spcPts val="0"/>
              </a:spcAft>
              <a:buFont typeface="Symbol" panose="05050102010706020507" pitchFamily="18" charset="2"/>
              <a:buChar char=""/>
            </a:pPr>
            <a:endParaRPr lang="en-US"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Obtain pre-approval for any reasonable modifications to the project.</a:t>
            </a:r>
          </a:p>
        </p:txBody>
      </p:sp>
    </p:spTree>
    <p:extLst>
      <p:ext uri="{BB962C8B-B14F-4D97-AF65-F5344CB8AC3E}">
        <p14:creationId xmlns:p14="http://schemas.microsoft.com/office/powerpoint/2010/main" val="3758463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Resources </a:t>
            </a:r>
            <a:br>
              <a:rPr lang="en-US" sz="2000" dirty="0"/>
            </a:br>
            <a:endParaRPr lang="en-US" dirty="0"/>
          </a:p>
        </p:txBody>
      </p:sp>
      <p:sp>
        <p:nvSpPr>
          <p:cNvPr id="3" name="TextBox 2">
            <a:extLst>
              <a:ext uri="{FF2B5EF4-FFF2-40B4-BE49-F238E27FC236}">
                <a16:creationId xmlns:a16="http://schemas.microsoft.com/office/drawing/2014/main" id="{5054D9A6-3788-4739-9D9A-16F1DD2EB376}"/>
              </a:ext>
            </a:extLst>
          </p:cNvPr>
          <p:cNvSpPr txBox="1"/>
          <p:nvPr/>
        </p:nvSpPr>
        <p:spPr>
          <a:xfrm>
            <a:off x="483325" y="1319349"/>
            <a:ext cx="11573691" cy="5078313"/>
          </a:xfrm>
          <a:prstGeom prst="rect">
            <a:avLst/>
          </a:prstGeom>
          <a:noFill/>
        </p:spPr>
        <p:txBody>
          <a:bodyPr wrap="square" rtlCol="0">
            <a:spAutoFit/>
          </a:bodyPr>
          <a:lstStyle/>
          <a:p>
            <a:r>
              <a:rPr lang="en-US" dirty="0"/>
              <a:t>Nonprofit Security Grant Program resources website</a:t>
            </a:r>
          </a:p>
          <a:p>
            <a:r>
              <a:rPr lang="en-US" dirty="0">
                <a:solidFill>
                  <a:srgbClr val="0070C0"/>
                </a:solidFill>
                <a:hlinkClick r:id="rId3">
                  <a:extLst>
                    <a:ext uri="{A12FA001-AC4F-418D-AE19-62706E023703}">
                      <ahyp:hlinkClr xmlns:ahyp="http://schemas.microsoft.com/office/drawing/2018/hyperlinkcolor" val="tx"/>
                    </a:ext>
                  </a:extLst>
                </a:hlinkClick>
              </a:rPr>
              <a:t>http://datacounts.net/nsgp</a:t>
            </a:r>
            <a:r>
              <a:rPr lang="en-US" dirty="0">
                <a:solidFill>
                  <a:srgbClr val="0070C0"/>
                </a:solidFill>
              </a:rPr>
              <a:t> </a:t>
            </a:r>
          </a:p>
          <a:p>
            <a:endParaRPr lang="en-US" dirty="0"/>
          </a:p>
          <a:p>
            <a:r>
              <a:rPr lang="en-US" dirty="0"/>
              <a:t>FEMA-NSGP Guidance</a:t>
            </a:r>
          </a:p>
          <a:p>
            <a:r>
              <a:rPr lang="en-US" dirty="0">
                <a:solidFill>
                  <a:srgbClr val="0070C0"/>
                </a:solidFill>
                <a:hlinkClick r:id="rId4">
                  <a:extLst>
                    <a:ext uri="{A12FA001-AC4F-418D-AE19-62706E023703}">
                      <ahyp:hlinkClr xmlns:ahyp="http://schemas.microsoft.com/office/drawing/2018/hyperlinkcolor" val="tx"/>
                    </a:ext>
                  </a:extLst>
                </a:hlinkClick>
              </a:rPr>
              <a:t>https://www.fema.gov/grants/preparedness/nonprofit-security</a:t>
            </a:r>
            <a:endParaRPr lang="en-US" dirty="0">
              <a:solidFill>
                <a:srgbClr val="0070C0"/>
              </a:solidFill>
            </a:endParaRPr>
          </a:p>
          <a:p>
            <a:endParaRPr lang="en-US" dirty="0">
              <a:solidFill>
                <a:srgbClr val="0070C0"/>
              </a:solidFill>
            </a:endParaRPr>
          </a:p>
          <a:p>
            <a:r>
              <a:rPr lang="en-US" dirty="0"/>
              <a:t>Preparedness Grants Manual</a:t>
            </a:r>
          </a:p>
          <a:p>
            <a:r>
              <a:rPr lang="en-US" dirty="0">
                <a:solidFill>
                  <a:srgbClr val="0070C0"/>
                </a:solidFill>
                <a:hlinkClick r:id="rId5">
                  <a:extLst>
                    <a:ext uri="{A12FA001-AC4F-418D-AE19-62706E023703}">
                      <ahyp:hlinkClr xmlns:ahyp="http://schemas.microsoft.com/office/drawing/2018/hyperlinkcolor" val="tx"/>
                    </a:ext>
                  </a:extLst>
                </a:hlinkClick>
              </a:rPr>
              <a:t>https://www.fema.gov/grants/preparedness</a:t>
            </a:r>
            <a:endParaRPr lang="en-US" dirty="0">
              <a:solidFill>
                <a:srgbClr val="0070C0"/>
              </a:solidFill>
            </a:endParaRPr>
          </a:p>
          <a:p>
            <a:endParaRPr lang="en-US" dirty="0">
              <a:solidFill>
                <a:srgbClr val="0070C0"/>
              </a:solidFill>
            </a:endParaRPr>
          </a:p>
          <a:p>
            <a:r>
              <a:rPr lang="en-US" dirty="0"/>
              <a:t>Kansas Procurement</a:t>
            </a:r>
          </a:p>
          <a:p>
            <a:r>
              <a:rPr lang="en-US" dirty="0">
                <a:solidFill>
                  <a:srgbClr val="0070C0"/>
                </a:solidFill>
                <a:hlinkClick r:id="rId6">
                  <a:extLst>
                    <a:ext uri="{A12FA001-AC4F-418D-AE19-62706E023703}">
                      <ahyp:hlinkClr xmlns:ahyp="http://schemas.microsoft.com/office/drawing/2018/hyperlinkcolor" val="tx"/>
                    </a:ext>
                  </a:extLst>
                </a:hlinkClick>
              </a:rPr>
              <a:t>https://www.admin.ks.gov/offices/procurement-and-contracts</a:t>
            </a:r>
            <a:endParaRPr lang="en-US" dirty="0">
              <a:solidFill>
                <a:srgbClr val="0070C0"/>
              </a:solidFill>
            </a:endParaRPr>
          </a:p>
          <a:p>
            <a:endParaRPr lang="en-US" dirty="0">
              <a:solidFill>
                <a:srgbClr val="0070C0"/>
              </a:solidFill>
            </a:endParaRPr>
          </a:p>
          <a:p>
            <a:r>
              <a:rPr lang="en-US" dirty="0"/>
              <a:t>Code of Federal Regulations</a:t>
            </a:r>
          </a:p>
          <a:p>
            <a:r>
              <a:rPr lang="en-US" dirty="0">
                <a:solidFill>
                  <a:srgbClr val="0070C0"/>
                </a:solidFill>
                <a:hlinkClick r:id="rId7">
                  <a:extLst>
                    <a:ext uri="{A12FA001-AC4F-418D-AE19-62706E023703}">
                      <ahyp:hlinkClr xmlns:ahyp="http://schemas.microsoft.com/office/drawing/2018/hyperlinkcolor" val="tx"/>
                    </a:ext>
                  </a:extLst>
                </a:hlinkClick>
              </a:rPr>
              <a:t>https://www.ecfr.gov/cgi-bin/ECFR?page=browse</a:t>
            </a:r>
            <a:endParaRPr lang="en-US" dirty="0">
              <a:solidFill>
                <a:srgbClr val="0070C0"/>
              </a:solidFill>
            </a:endParaRPr>
          </a:p>
          <a:p>
            <a:endParaRPr lang="en-US" dirty="0">
              <a:solidFill>
                <a:srgbClr val="0070C0"/>
              </a:solidFill>
            </a:endParaRPr>
          </a:p>
          <a:p>
            <a:r>
              <a:rPr lang="en-US" b="1" dirty="0"/>
              <a:t>Kansas Homeland Security Preparedness Grant Programs  Policy Manual</a:t>
            </a:r>
          </a:p>
          <a:p>
            <a:r>
              <a:rPr lang="en-US" b="1" dirty="0">
                <a:solidFill>
                  <a:srgbClr val="0070C0"/>
                </a:solidFill>
                <a:hlinkClick r:id="rId8">
                  <a:extLst>
                    <a:ext uri="{A12FA001-AC4F-418D-AE19-62706E023703}">
                      <ahyp:hlinkClr xmlns:ahyp="http://schemas.microsoft.com/office/drawing/2018/hyperlinkcolor" val="tx"/>
                    </a:ext>
                  </a:extLst>
                </a:hlinkClick>
              </a:rPr>
              <a:t>http://datcounts.net/nsgp</a:t>
            </a:r>
            <a:r>
              <a:rPr lang="en-US" b="1" dirty="0">
                <a:solidFill>
                  <a:srgbClr val="0070C0"/>
                </a:solidFill>
              </a:rPr>
              <a:t> </a:t>
            </a:r>
            <a:endParaRPr lang="en-US" dirty="0">
              <a:solidFill>
                <a:srgbClr val="0070C0"/>
              </a:solidFill>
            </a:endParaRPr>
          </a:p>
          <a:p>
            <a:endParaRPr lang="en-US" dirty="0">
              <a:solidFill>
                <a:srgbClr val="0070C0"/>
              </a:solidFill>
            </a:endParaRPr>
          </a:p>
        </p:txBody>
      </p:sp>
    </p:spTree>
    <p:extLst>
      <p:ext uri="{BB962C8B-B14F-4D97-AF65-F5344CB8AC3E}">
        <p14:creationId xmlns:p14="http://schemas.microsoft.com/office/powerpoint/2010/main" val="1240385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Contacts </a:t>
            </a:r>
            <a:br>
              <a:rPr lang="en-US" sz="2000" dirty="0"/>
            </a:br>
            <a:endParaRPr lang="en-US" dirty="0"/>
          </a:p>
        </p:txBody>
      </p:sp>
      <p:sp>
        <p:nvSpPr>
          <p:cNvPr id="7" name="Rectangle: Rounded Corners 6">
            <a:extLst>
              <a:ext uri="{FF2B5EF4-FFF2-40B4-BE49-F238E27FC236}">
                <a16:creationId xmlns:a16="http://schemas.microsoft.com/office/drawing/2014/main" id="{306CAFA6-037A-1A34-4B1F-D0B852DC2A40}"/>
              </a:ext>
            </a:extLst>
          </p:cNvPr>
          <p:cNvSpPr/>
          <p:nvPr/>
        </p:nvSpPr>
        <p:spPr>
          <a:xfrm>
            <a:off x="7407100" y="2683342"/>
            <a:ext cx="3990110" cy="17842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latin typeface="Calibri" panose="020F0502020204030204" pitchFamily="34" charset="0"/>
                <a:cs typeface="Calibri" panose="020F0502020204030204" pitchFamily="34" charset="0"/>
              </a:rPr>
              <a:t>Lieutenant Cory Beard K-18</a:t>
            </a:r>
          </a:p>
          <a:p>
            <a:r>
              <a:rPr lang="en-US" sz="1400" dirty="0">
                <a:latin typeface="Calibri" panose="020F0502020204030204" pitchFamily="34" charset="0"/>
                <a:cs typeface="Calibri" panose="020F0502020204030204" pitchFamily="34" charset="0"/>
              </a:rPr>
              <a:t>KHP- Homeland Security/Emergency Operations</a:t>
            </a:r>
          </a:p>
          <a:p>
            <a:r>
              <a:rPr lang="en-US" sz="1400" dirty="0">
                <a:latin typeface="Calibri" panose="020F0502020204030204" pitchFamily="34" charset="0"/>
                <a:cs typeface="Calibri" panose="020F0502020204030204" pitchFamily="34" charset="0"/>
              </a:rPr>
              <a:t>122 SW 7</a:t>
            </a:r>
            <a:r>
              <a:rPr lang="en-US" sz="1400" baseline="30000" dirty="0">
                <a:latin typeface="Calibri" panose="020F0502020204030204" pitchFamily="34" charset="0"/>
                <a:cs typeface="Calibri" panose="020F0502020204030204" pitchFamily="34" charset="0"/>
              </a:rPr>
              <a:t>th</a:t>
            </a:r>
            <a:r>
              <a:rPr lang="en-US" sz="1400" dirty="0">
                <a:latin typeface="Calibri" panose="020F0502020204030204" pitchFamily="34" charset="0"/>
                <a:cs typeface="Calibri" panose="020F0502020204030204" pitchFamily="34" charset="0"/>
              </a:rPr>
              <a:t> Street, Topeka, KS  66603-3847</a:t>
            </a:r>
          </a:p>
          <a:p>
            <a:r>
              <a:rPr lang="en-US" sz="1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(913)-461-0302</a:t>
            </a:r>
            <a:endParaRPr lang="en-US" sz="1400" dirty="0">
              <a:solidFill>
                <a:schemeClr val="bg1"/>
              </a:solidFill>
              <a:latin typeface="Calibri" panose="020F0502020204030204" pitchFamily="34" charset="0"/>
              <a:cs typeface="Calibri" panose="020F0502020204030204" pitchFamily="34" charset="0"/>
            </a:endParaRPr>
          </a:p>
          <a:p>
            <a:r>
              <a:rPr lang="en-US" sz="1400" dirty="0">
                <a:solidFill>
                  <a:srgbClr val="00B0F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Cory.beard@ks.gov</a:t>
            </a:r>
            <a:r>
              <a:rPr lang="en-US" sz="1400" dirty="0">
                <a:solidFill>
                  <a:srgbClr val="00B0F0"/>
                </a:solidFill>
                <a:latin typeface="Calibri" panose="020F0502020204030204" pitchFamily="34" charset="0"/>
                <a:cs typeface="Calibri" panose="020F0502020204030204" pitchFamily="34" charset="0"/>
              </a:rPr>
              <a:t> </a:t>
            </a:r>
          </a:p>
        </p:txBody>
      </p:sp>
      <p:sp>
        <p:nvSpPr>
          <p:cNvPr id="8" name="Rectangle: Rounded Corners 7">
            <a:extLst>
              <a:ext uri="{FF2B5EF4-FFF2-40B4-BE49-F238E27FC236}">
                <a16:creationId xmlns:a16="http://schemas.microsoft.com/office/drawing/2014/main" id="{DAA0F9E8-5191-A6D9-11F5-F47071E4B876}"/>
              </a:ext>
            </a:extLst>
          </p:cNvPr>
          <p:cNvSpPr/>
          <p:nvPr/>
        </p:nvSpPr>
        <p:spPr>
          <a:xfrm>
            <a:off x="542636" y="2683342"/>
            <a:ext cx="3990110" cy="17842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latin typeface="Calibri" panose="020F0502020204030204" pitchFamily="34" charset="0"/>
              </a:rPr>
              <a:t>Lieutenant Edna Cordner K-299</a:t>
            </a:r>
          </a:p>
          <a:p>
            <a:r>
              <a:rPr lang="en-US" sz="1400" dirty="0">
                <a:latin typeface="Calibri" panose="020F0502020204030204" pitchFamily="34" charset="0"/>
              </a:rPr>
              <a:t>KHP- Homeland Security / Emergency Operations</a:t>
            </a:r>
          </a:p>
          <a:p>
            <a:r>
              <a:rPr lang="en-US" sz="1400" dirty="0">
                <a:latin typeface="Calibri" panose="020F0502020204030204" pitchFamily="34" charset="0"/>
              </a:rPr>
              <a:t>122 SW 7</a:t>
            </a:r>
            <a:r>
              <a:rPr lang="en-US" sz="1400" baseline="30000" dirty="0">
                <a:latin typeface="Calibri" panose="020F0502020204030204" pitchFamily="34" charset="0"/>
              </a:rPr>
              <a:t>th</a:t>
            </a:r>
            <a:r>
              <a:rPr lang="en-US" sz="1400" dirty="0">
                <a:latin typeface="Calibri" panose="020F0502020204030204" pitchFamily="34" charset="0"/>
              </a:rPr>
              <a:t> Street, Topeka, KS  66603-3847</a:t>
            </a:r>
          </a:p>
          <a:p>
            <a:r>
              <a:rPr lang="en-US" sz="1400" dirty="0">
                <a:latin typeface="Calibri" panose="020F0502020204030204" pitchFamily="34" charset="0"/>
              </a:rPr>
              <a:t>(785)-207-0423 (Cell)</a:t>
            </a:r>
          </a:p>
          <a:p>
            <a:r>
              <a:rPr lang="en-US" sz="1400" u="sng" dirty="0">
                <a:solidFill>
                  <a:srgbClr val="00B0F0"/>
                </a:solidFill>
                <a:latin typeface="Calibri" panose="020F0502020204030204" pitchFamily="34" charset="0"/>
                <a:hlinkClick r:id="rId4">
                  <a:extLst>
                    <a:ext uri="{A12FA001-AC4F-418D-AE19-62706E023703}">
                      <ahyp:hlinkClr xmlns:ahyp="http://schemas.microsoft.com/office/drawing/2018/hyperlinkcolor" val="tx"/>
                    </a:ext>
                  </a:extLst>
                </a:hlinkClick>
              </a:rPr>
              <a:t>Edna.cordner@ks.gov</a:t>
            </a:r>
            <a:r>
              <a:rPr lang="en-US" sz="1400" dirty="0">
                <a:solidFill>
                  <a:srgbClr val="00B0F0"/>
                </a:solidFill>
                <a:latin typeface="Calibri" panose="020F0502020204030204" pitchFamily="34" charset="0"/>
              </a:rPr>
              <a:t> </a:t>
            </a:r>
          </a:p>
        </p:txBody>
      </p:sp>
      <p:sp>
        <p:nvSpPr>
          <p:cNvPr id="9" name="Rectangle: Rounded Corners 8">
            <a:extLst>
              <a:ext uri="{FF2B5EF4-FFF2-40B4-BE49-F238E27FC236}">
                <a16:creationId xmlns:a16="http://schemas.microsoft.com/office/drawing/2014/main" id="{9B9B58AB-6266-E716-6474-6A1123358280}"/>
              </a:ext>
            </a:extLst>
          </p:cNvPr>
          <p:cNvSpPr/>
          <p:nvPr/>
        </p:nvSpPr>
        <p:spPr>
          <a:xfrm>
            <a:off x="7407100" y="4599710"/>
            <a:ext cx="3990110" cy="2050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latin typeface="Calibri" panose="020F0502020204030204" pitchFamily="34" charset="0"/>
              </a:rPr>
              <a:t>Connie Satzler</a:t>
            </a:r>
          </a:p>
          <a:p>
            <a:r>
              <a:rPr lang="en-US" sz="1400" dirty="0">
                <a:latin typeface="Calibri" panose="020F0502020204030204" pitchFamily="34" charset="0"/>
              </a:rPr>
              <a:t>EnVisage Consulting  </a:t>
            </a:r>
          </a:p>
          <a:p>
            <a:r>
              <a:rPr lang="en-US" sz="1400" dirty="0">
                <a:latin typeface="Calibri" panose="020F0502020204030204" pitchFamily="34" charset="0"/>
              </a:rPr>
              <a:t>Web portal and IJ  assistance</a:t>
            </a:r>
          </a:p>
          <a:p>
            <a:r>
              <a:rPr lang="en-US" sz="1400" dirty="0">
                <a:latin typeface="Calibri" panose="020F0502020204030204" pitchFamily="34" charset="0"/>
              </a:rPr>
              <a:t>6847 Anderson Ave. Manhattan, KS 66503</a:t>
            </a:r>
          </a:p>
          <a:p>
            <a:r>
              <a:rPr lang="en-US" sz="1400" dirty="0">
                <a:latin typeface="Calibri" panose="020F0502020204030204" pitchFamily="34" charset="0"/>
              </a:rPr>
              <a:t>Phone: (785) 410-0410</a:t>
            </a:r>
          </a:p>
          <a:p>
            <a:r>
              <a:rPr lang="en-US" sz="1400" dirty="0">
                <a:solidFill>
                  <a:srgbClr val="00B0F0"/>
                </a:solidFill>
                <a:latin typeface="Calibri" panose="020F0502020204030204" pitchFamily="34" charset="0"/>
                <a:hlinkClick r:id="rId5">
                  <a:extLst>
                    <a:ext uri="{A12FA001-AC4F-418D-AE19-62706E023703}">
                      <ahyp:hlinkClr xmlns:ahyp="http://schemas.microsoft.com/office/drawing/2018/hyperlinkcolor" val="tx"/>
                    </a:ext>
                  </a:extLst>
                </a:hlinkClick>
              </a:rPr>
              <a:t>csatzler@kansas.net</a:t>
            </a:r>
            <a:endParaRPr lang="en-US" sz="1400" dirty="0">
              <a:solidFill>
                <a:srgbClr val="00B0F0"/>
              </a:solidFill>
              <a:latin typeface="Calibri" panose="020F0502020204030204" pitchFamily="34" charset="0"/>
            </a:endParaRPr>
          </a:p>
          <a:p>
            <a:r>
              <a:rPr lang="en-US" sz="1400" dirty="0">
                <a:solidFill>
                  <a:srgbClr val="00B0F0"/>
                </a:solidFill>
                <a:latin typeface="Calibri" panose="020F0502020204030204" pitchFamily="34" charset="0"/>
                <a:hlinkClick r:id="rId6">
                  <a:extLst>
                    <a:ext uri="{A12FA001-AC4F-418D-AE19-62706E023703}">
                      <ahyp:hlinkClr xmlns:ahyp="http://schemas.microsoft.com/office/drawing/2018/hyperlinkcolor" val="tx"/>
                    </a:ext>
                  </a:extLst>
                </a:hlinkClick>
              </a:rPr>
              <a:t>Http://www.datacounts.net/nsgp</a:t>
            </a:r>
            <a:r>
              <a:rPr lang="en-US" sz="1400" dirty="0">
                <a:solidFill>
                  <a:srgbClr val="00B0F0"/>
                </a:solidFill>
                <a:latin typeface="Calibri" panose="020F0502020204030204" pitchFamily="34" charset="0"/>
              </a:rPr>
              <a:t> </a:t>
            </a:r>
          </a:p>
        </p:txBody>
      </p:sp>
      <p:sp>
        <p:nvSpPr>
          <p:cNvPr id="10" name="Rectangle: Rounded Corners 9">
            <a:extLst>
              <a:ext uri="{FF2B5EF4-FFF2-40B4-BE49-F238E27FC236}">
                <a16:creationId xmlns:a16="http://schemas.microsoft.com/office/drawing/2014/main" id="{E9320735-BEE0-F32E-B0DA-63C4AD38ADA5}"/>
              </a:ext>
            </a:extLst>
          </p:cNvPr>
          <p:cNvSpPr/>
          <p:nvPr/>
        </p:nvSpPr>
        <p:spPr>
          <a:xfrm>
            <a:off x="605444" y="4599710"/>
            <a:ext cx="3927302" cy="2050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latin typeface="Calibri" panose="020F0502020204030204" pitchFamily="34" charset="0"/>
              </a:rPr>
              <a:t>Melanie Lawrence </a:t>
            </a:r>
          </a:p>
          <a:p>
            <a:r>
              <a:rPr lang="en-US" sz="1400" dirty="0">
                <a:latin typeface="Calibri" panose="020F0502020204030204" pitchFamily="34" charset="0"/>
              </a:rPr>
              <a:t>KHP- Homeland Security/Emergency Operations</a:t>
            </a:r>
          </a:p>
          <a:p>
            <a:r>
              <a:rPr lang="en-US" sz="1400" dirty="0">
                <a:latin typeface="Calibri" panose="020F0502020204030204" pitchFamily="34" charset="0"/>
              </a:rPr>
              <a:t>Program Consultant II</a:t>
            </a:r>
          </a:p>
          <a:p>
            <a:r>
              <a:rPr lang="en-US" sz="1400" dirty="0">
                <a:latin typeface="Calibri" panose="020F0502020204030204" pitchFamily="34" charset="0"/>
              </a:rPr>
              <a:t>122 SW 7</a:t>
            </a:r>
            <a:r>
              <a:rPr lang="en-US" sz="1400" baseline="30000" dirty="0">
                <a:latin typeface="Calibri" panose="020F0502020204030204" pitchFamily="34" charset="0"/>
              </a:rPr>
              <a:t>th</a:t>
            </a:r>
            <a:r>
              <a:rPr lang="en-US" sz="1400" dirty="0">
                <a:latin typeface="Calibri" panose="020F0502020204030204" pitchFamily="34" charset="0"/>
              </a:rPr>
              <a:t> Street, Topeka, KS  66603-3847</a:t>
            </a:r>
          </a:p>
          <a:p>
            <a:r>
              <a:rPr lang="en-US" sz="1400" dirty="0">
                <a:latin typeface="Calibri" panose="020F0502020204030204" pitchFamily="34" charset="0"/>
              </a:rPr>
              <a:t>(785)-296-6654 (Office)</a:t>
            </a:r>
          </a:p>
          <a:p>
            <a:r>
              <a:rPr lang="en-US" sz="1400" dirty="0">
                <a:latin typeface="Calibri" panose="020F0502020204030204" pitchFamily="34" charset="0"/>
              </a:rPr>
              <a:t>(785)-256-5191 (Cell)</a:t>
            </a:r>
          </a:p>
          <a:p>
            <a:r>
              <a:rPr lang="en-US" sz="1400" dirty="0">
                <a:solidFill>
                  <a:srgbClr val="00B0F0"/>
                </a:solidFill>
                <a:latin typeface="Calibri" panose="020F0502020204030204" pitchFamily="34" charset="0"/>
                <a:hlinkClick r:id="rId7">
                  <a:extLst>
                    <a:ext uri="{A12FA001-AC4F-418D-AE19-62706E023703}">
                      <ahyp:hlinkClr xmlns:ahyp="http://schemas.microsoft.com/office/drawing/2018/hyperlinkcolor" val="tx"/>
                    </a:ext>
                  </a:extLst>
                </a:hlinkClick>
              </a:rPr>
              <a:t>Melanie.Lawrence@ks.gov</a:t>
            </a:r>
            <a:r>
              <a:rPr lang="en-US" sz="1400" dirty="0">
                <a:solidFill>
                  <a:srgbClr val="00B0F0"/>
                </a:solidFill>
                <a:latin typeface="Calibri" panose="020F0502020204030204" pitchFamily="34" charset="0"/>
              </a:rPr>
              <a:t> </a:t>
            </a:r>
          </a:p>
        </p:txBody>
      </p:sp>
      <p:sp>
        <p:nvSpPr>
          <p:cNvPr id="11" name="Oval 10">
            <a:extLst>
              <a:ext uri="{FF2B5EF4-FFF2-40B4-BE49-F238E27FC236}">
                <a16:creationId xmlns:a16="http://schemas.microsoft.com/office/drawing/2014/main" id="{A3F38AFE-07FD-CDE8-5F26-4692E51F33E7}"/>
              </a:ext>
            </a:extLst>
          </p:cNvPr>
          <p:cNvSpPr/>
          <p:nvPr/>
        </p:nvSpPr>
        <p:spPr>
          <a:xfrm>
            <a:off x="3189778" y="931275"/>
            <a:ext cx="5560290" cy="18842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Captain Justin Bramlett  K-425</a:t>
            </a:r>
          </a:p>
          <a:p>
            <a:pPr algn="ctr"/>
            <a:r>
              <a:rPr lang="en-US" sz="1400" dirty="0">
                <a:latin typeface="Calibri" panose="020F0502020204030204" pitchFamily="34" charset="0"/>
                <a:cs typeface="Calibri" panose="020F0502020204030204" pitchFamily="34" charset="0"/>
              </a:rPr>
              <a:t>KHP- Homeland Security/Emergency Operations</a:t>
            </a:r>
          </a:p>
          <a:p>
            <a:pPr algn="ctr"/>
            <a:r>
              <a:rPr lang="en-US" sz="1400" dirty="0">
                <a:latin typeface="Calibri" panose="020F0502020204030204" pitchFamily="34" charset="0"/>
                <a:cs typeface="Calibri" panose="020F0502020204030204" pitchFamily="34" charset="0"/>
              </a:rPr>
              <a:t>122 SW 7</a:t>
            </a:r>
            <a:r>
              <a:rPr lang="en-US" sz="1400" baseline="30000" dirty="0">
                <a:latin typeface="Calibri" panose="020F0502020204030204" pitchFamily="34" charset="0"/>
                <a:cs typeface="Calibri" panose="020F0502020204030204" pitchFamily="34" charset="0"/>
              </a:rPr>
              <a:t>th</a:t>
            </a:r>
            <a:r>
              <a:rPr lang="en-US" sz="1400" dirty="0">
                <a:latin typeface="Calibri" panose="020F0502020204030204" pitchFamily="34" charset="0"/>
                <a:cs typeface="Calibri" panose="020F0502020204030204" pitchFamily="34" charset="0"/>
              </a:rPr>
              <a:t> Street, Topeka, KS 66603-3847</a:t>
            </a:r>
          </a:p>
          <a:p>
            <a:pPr algn="ctr"/>
            <a:r>
              <a:rPr lang="en-US" sz="1400" dirty="0">
                <a:latin typeface="Calibri" panose="020F0502020204030204" pitchFamily="34" charset="0"/>
                <a:cs typeface="Calibri" panose="020F0502020204030204" pitchFamily="34" charset="0"/>
              </a:rPr>
              <a:t>(785)220—0350</a:t>
            </a:r>
          </a:p>
          <a:p>
            <a:pPr algn="ctr"/>
            <a:r>
              <a:rPr lang="en-US" sz="1400" dirty="0">
                <a:solidFill>
                  <a:srgbClr val="00B0F0"/>
                </a:solidFill>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Justin.Bramlett@ks.gov</a:t>
            </a:r>
            <a:r>
              <a:rPr lang="en-US" sz="1400" dirty="0">
                <a:solidFill>
                  <a:srgbClr val="00B0F0"/>
                </a:solidFill>
                <a:latin typeface="Calibri" panose="020F0502020204030204" pitchFamily="34" charset="0"/>
                <a:cs typeface="Calibri" panose="020F0502020204030204" pitchFamily="34" charset="0"/>
              </a:rPr>
              <a:t> </a:t>
            </a:r>
          </a:p>
          <a:p>
            <a:pPr algn="ctr"/>
            <a:endParaRPr lang="en-US" sz="1400" dirty="0">
              <a:latin typeface="Calibri" panose="020F0502020204030204" pitchFamily="34" charset="0"/>
              <a:cs typeface="Calibri" panose="020F0502020204030204" pitchFamily="34" charset="0"/>
            </a:endParaRPr>
          </a:p>
        </p:txBody>
      </p:sp>
      <p:pic>
        <p:nvPicPr>
          <p:cNvPr id="12" name="Picture 6" descr="C:\Users\aayers\AppData\Local\Microsoft\Windows\Temporary Internet Files\Content.Outlook\3VSOCDMU\Patch-photo.png">
            <a:extLst>
              <a:ext uri="{FF2B5EF4-FFF2-40B4-BE49-F238E27FC236}">
                <a16:creationId xmlns:a16="http://schemas.microsoft.com/office/drawing/2014/main" id="{34B70285-0694-C6F9-4FF0-B710E5BFC503}"/>
              </a:ext>
            </a:extLst>
          </p:cNvPr>
          <p:cNvPicPr>
            <a:picLocks noGrp="1" noChangeAspect="1" noChangeArrowheads="1"/>
          </p:cNvPicPr>
          <p:nvPr>
            <p:ph idx="1"/>
          </p:nvPr>
        </p:nvPicPr>
        <p:blipFill>
          <a:blip r:embed="rId9">
            <a:extLst>
              <a:ext uri="{28A0092B-C50C-407E-A947-70E740481C1C}">
                <a14:useLocalDpi xmlns:a14="http://schemas.microsoft.com/office/drawing/2010/main" val="0"/>
              </a:ext>
            </a:extLst>
          </a:blip>
          <a:srcRect/>
          <a:stretch>
            <a:fillRect/>
          </a:stretch>
        </p:blipFill>
        <p:spPr bwMode="auto">
          <a:xfrm>
            <a:off x="5061098" y="3519377"/>
            <a:ext cx="1807535" cy="2407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8918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841" y="2998267"/>
            <a:ext cx="8752291" cy="1649935"/>
          </a:xfrm>
        </p:spPr>
        <p:txBody>
          <a:bodyPr>
            <a:normAutofit fontScale="90000"/>
          </a:bodyPr>
          <a:lstStyle/>
          <a:p>
            <a:pPr algn="ctr"/>
            <a:br>
              <a:rPr lang="en-US" dirty="0"/>
            </a:br>
            <a:r>
              <a:rPr lang="en-US" dirty="0"/>
              <a:t>Questions?</a:t>
            </a:r>
            <a:br>
              <a:rPr lang="en-US" dirty="0"/>
            </a:b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93947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NSGP Overview</a:t>
            </a:r>
          </a:p>
        </p:txBody>
      </p:sp>
      <p:sp>
        <p:nvSpPr>
          <p:cNvPr id="3" name="Content Placeholder 2"/>
          <p:cNvSpPr>
            <a:spLocks noGrp="1"/>
          </p:cNvSpPr>
          <p:nvPr>
            <p:ph idx="1"/>
          </p:nvPr>
        </p:nvSpPr>
        <p:spPr>
          <a:xfrm>
            <a:off x="530578" y="1479175"/>
            <a:ext cx="11198577" cy="4676091"/>
          </a:xfrm>
        </p:spPr>
        <p:txBody>
          <a:bodyPr>
            <a:normAutofit fontScale="92500" lnSpcReduction="20000"/>
          </a:bodyPr>
          <a:lstStyle/>
          <a:p>
            <a:r>
              <a:rPr lang="en-US" dirty="0"/>
              <a:t>The NSGP plays a significant role in the implementation of the National Preparedness System by supporting the development and sustainment of core capabilities. The core capabilities, outlined in the Goal are essential for the execution of the five mission areas—Prevention, Protection, Mitigation, Response, and Recovery—and the realization of a secure and resilient Nation. The development and sustainment of these core capabilities are not exclusive to any single organization, but rather require the combined effort of the whole community. The NSGP’s allowable costs support efforts to build and sustain core capabilities across mission areas.</a:t>
            </a:r>
          </a:p>
          <a:p>
            <a:r>
              <a:rPr lang="en-US" dirty="0"/>
              <a:t>NSGP seeks to integrate the preparedness activities of nonprofit organizations that are at substantial risk of a terrorist attack with broader state and local preparedness efforts. Multiple funding allocations have been appropriated for nonprofit organizations located inside or outside of Urban Area Security Initiative (UASI) designated urban areas. As in previous fiscal years, the Nonprofit Security Grant Program - Urban Area (NSGP-UA) will be a competitive grant program that funds nonprofits located in UASI-designated urban areas. Under the Nonprofit Security Grant Program - State (NSGP-S), each state will receive an allocation for nonprofit organizations located outside of Urban Area Security Initiative (UASI)-designated urban areas. </a:t>
            </a:r>
          </a:p>
          <a:p>
            <a:pPr marL="742950" indent="-742950">
              <a:buFont typeface="+mj-lt"/>
              <a:buAutoNum type="alphaLcPeriod"/>
            </a:pPr>
            <a:endParaRPr lang="en-US" sz="3600" dirty="0"/>
          </a:p>
        </p:txBody>
      </p:sp>
    </p:spTree>
    <p:extLst>
      <p:ext uri="{BB962C8B-B14F-4D97-AF65-F5344CB8AC3E}">
        <p14:creationId xmlns:p14="http://schemas.microsoft.com/office/powerpoint/2010/main" val="705791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NSGP Objectives</a:t>
            </a:r>
          </a:p>
        </p:txBody>
      </p:sp>
      <p:sp>
        <p:nvSpPr>
          <p:cNvPr id="3" name="Content Placeholder 2"/>
          <p:cNvSpPr>
            <a:spLocks noGrp="1"/>
          </p:cNvSpPr>
          <p:nvPr>
            <p:ph idx="1"/>
          </p:nvPr>
        </p:nvSpPr>
        <p:spPr>
          <a:xfrm>
            <a:off x="530578" y="1479175"/>
            <a:ext cx="11198577" cy="4676091"/>
          </a:xfrm>
        </p:spPr>
        <p:txBody>
          <a:bodyPr>
            <a:normAutofit/>
          </a:bodyPr>
          <a:lstStyle/>
          <a:p>
            <a:pPr lvl="0"/>
            <a:r>
              <a:rPr lang="en-US" dirty="0"/>
              <a:t>Build and sustain core capabilities </a:t>
            </a:r>
          </a:p>
          <a:p>
            <a:pPr lvl="0"/>
            <a:r>
              <a:rPr lang="en-US" dirty="0"/>
              <a:t>Strengthen governance integration between private nonprofit entities and Federal, state, and local governments </a:t>
            </a:r>
          </a:p>
          <a:p>
            <a:pPr lvl="0"/>
            <a:r>
              <a:rPr lang="en-US" dirty="0"/>
              <a:t>Encourage a whole community approach to security and emergency management </a:t>
            </a:r>
          </a:p>
          <a:p>
            <a:pPr marL="742950" indent="-742950">
              <a:buFont typeface="+mj-lt"/>
              <a:buAutoNum type="alphaLcPeriod"/>
            </a:pPr>
            <a:endParaRPr lang="en-US" sz="3600" dirty="0"/>
          </a:p>
        </p:txBody>
      </p:sp>
    </p:spTree>
    <p:extLst>
      <p:ext uri="{BB962C8B-B14F-4D97-AF65-F5344CB8AC3E}">
        <p14:creationId xmlns:p14="http://schemas.microsoft.com/office/powerpoint/2010/main" val="3022430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4000" dirty="0"/>
              <a:t>Congratulations on your award!</a:t>
            </a:r>
          </a:p>
        </p:txBody>
      </p:sp>
      <p:sp>
        <p:nvSpPr>
          <p:cNvPr id="3" name="Content Placeholder 2"/>
          <p:cNvSpPr>
            <a:spLocks noGrp="1"/>
          </p:cNvSpPr>
          <p:nvPr>
            <p:ph idx="1"/>
          </p:nvPr>
        </p:nvSpPr>
        <p:spPr>
          <a:xfrm>
            <a:off x="530578" y="1489565"/>
            <a:ext cx="11198577" cy="5129444"/>
          </a:xfrm>
        </p:spPr>
        <p:txBody>
          <a:bodyPr>
            <a:normAutofit fontScale="85000" lnSpcReduction="20000"/>
          </a:bodyPr>
          <a:lstStyle/>
          <a:p>
            <a:pPr marL="0" indent="0">
              <a:buNone/>
            </a:pPr>
            <a:r>
              <a:rPr lang="en-US" sz="3600" dirty="0"/>
              <a:t>You have been selected by the Department of Homeland Security (DHS) for funding.</a:t>
            </a:r>
          </a:p>
          <a:p>
            <a:pPr marL="0" indent="0">
              <a:buNone/>
            </a:pPr>
            <a:r>
              <a:rPr lang="en-US" sz="3600" dirty="0"/>
              <a:t>The performance period for the FY2023 NSGP Award is September 1, 2023, and ends May 31, 2026. </a:t>
            </a:r>
          </a:p>
          <a:p>
            <a:pPr marL="0" indent="0">
              <a:buNone/>
            </a:pPr>
            <a:endParaRPr lang="en-US" sz="3600" dirty="0"/>
          </a:p>
          <a:p>
            <a:pPr marL="0" indent="0">
              <a:buNone/>
            </a:pPr>
            <a:r>
              <a:rPr lang="en-US" sz="3600" dirty="0"/>
              <a:t>Your Agreement date begins upon signing and ends May 31, 2026, which will allow the SAA time for close-out activities.</a:t>
            </a:r>
          </a:p>
          <a:p>
            <a:r>
              <a:rPr lang="en-US" sz="3600" dirty="0"/>
              <a:t>The Award Agreements contain standard language required Federally to include mutual agreement, fiscal agent agreements, required articles and special conditions. </a:t>
            </a:r>
          </a:p>
          <a:p>
            <a:pPr marL="0" indent="0">
              <a:buNone/>
            </a:pPr>
            <a:r>
              <a:rPr lang="en-US" sz="3600" dirty="0"/>
              <a:t>You can review a sample agreement ahead of time at </a:t>
            </a:r>
            <a:r>
              <a:rPr lang="en-US" sz="3600" dirty="0">
                <a:solidFill>
                  <a:srgbClr val="00B050"/>
                </a:solidFill>
                <a:hlinkClick r:id="rId3">
                  <a:extLst>
                    <a:ext uri="{A12FA001-AC4F-418D-AE19-62706E023703}">
                      <ahyp:hlinkClr xmlns:ahyp="http://schemas.microsoft.com/office/drawing/2018/hyperlinkcolor" val="tx"/>
                    </a:ext>
                  </a:extLst>
                </a:hlinkClick>
              </a:rPr>
              <a:t>http://www.datacounts.net/nsgp</a:t>
            </a:r>
            <a:r>
              <a:rPr lang="en-US" sz="3600" dirty="0">
                <a:solidFill>
                  <a:srgbClr val="00B050"/>
                </a:solidFill>
              </a:rPr>
              <a:t>  </a:t>
            </a:r>
          </a:p>
          <a:p>
            <a:pPr marL="0" indent="0">
              <a:buNone/>
            </a:pPr>
            <a:endParaRPr lang="en-US" sz="3600" dirty="0"/>
          </a:p>
        </p:txBody>
      </p:sp>
      <p:pic>
        <p:nvPicPr>
          <p:cNvPr id="9" name="Picture 8" descr="Text&#10;&#10;Description automatically generated">
            <a:extLst>
              <a:ext uri="{FF2B5EF4-FFF2-40B4-BE49-F238E27FC236}">
                <a16:creationId xmlns:a16="http://schemas.microsoft.com/office/drawing/2014/main" id="{49D0DBC5-4BCF-642D-27F2-CA11CF54C6B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0" y="0"/>
            <a:ext cx="12192000" cy="1278081"/>
          </a:xfrm>
          <a:prstGeom prst="rect">
            <a:avLst/>
          </a:prstGeom>
        </p:spPr>
      </p:pic>
    </p:spTree>
    <p:extLst>
      <p:ext uri="{BB962C8B-B14F-4D97-AF65-F5344CB8AC3E}">
        <p14:creationId xmlns:p14="http://schemas.microsoft.com/office/powerpoint/2010/main" val="805643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Environmental Historic Preservation assessment (EHP)</a:t>
            </a:r>
            <a:br>
              <a:rPr lang="en-US" dirty="0"/>
            </a:br>
            <a:endParaRPr lang="en-US" sz="3200" dirty="0"/>
          </a:p>
        </p:txBody>
      </p:sp>
      <p:sp>
        <p:nvSpPr>
          <p:cNvPr id="3" name="Content Placeholder 2"/>
          <p:cNvSpPr>
            <a:spLocks noGrp="1"/>
          </p:cNvSpPr>
          <p:nvPr>
            <p:ph idx="1"/>
          </p:nvPr>
        </p:nvSpPr>
        <p:spPr>
          <a:xfrm>
            <a:off x="530578" y="1479175"/>
            <a:ext cx="11198577" cy="4676091"/>
          </a:xfrm>
        </p:spPr>
        <p:txBody>
          <a:bodyPr>
            <a:normAutofit/>
          </a:bodyPr>
          <a:lstStyle/>
          <a:p>
            <a:r>
              <a:rPr lang="en-US" dirty="0"/>
              <a:t>Recipients and Subrecipients are required to obtain an EHP review by submitting a screening form to determine whether the proposed project has the potential to affect the environmental and/or historic properties. FEMA Policy #108-023-1</a:t>
            </a:r>
          </a:p>
          <a:p>
            <a:r>
              <a:rPr lang="en-US" dirty="0"/>
              <a:t>The form </a:t>
            </a:r>
            <a:r>
              <a:rPr lang="en-US" u="sng" dirty="0">
                <a:solidFill>
                  <a:srgbClr val="0070C0"/>
                </a:solidFill>
                <a:hlinkClick r:id="rId3">
                  <a:extLst>
                    <a:ext uri="{A12FA001-AC4F-418D-AE19-62706E023703}">
                      <ahyp:hlinkClr xmlns:ahyp="http://schemas.microsoft.com/office/drawing/2018/hyperlinkcolor" val="tx"/>
                    </a:ext>
                  </a:extLst>
                </a:hlinkClick>
              </a:rPr>
              <a:t>https://www.fema.gov/media-library/assets/documents/90195</a:t>
            </a:r>
            <a:r>
              <a:rPr lang="en-US" dirty="0">
                <a:solidFill>
                  <a:srgbClr val="0070C0"/>
                </a:solidFill>
              </a:rPr>
              <a:t> </a:t>
            </a:r>
            <a:r>
              <a:rPr lang="en-US" dirty="0"/>
              <a:t>can be completed, forwarded to </a:t>
            </a:r>
            <a:r>
              <a:rPr lang="en-US" dirty="0">
                <a:solidFill>
                  <a:srgbClr val="0070C0"/>
                </a:solidFill>
                <a:hlinkClick r:id="rId4">
                  <a:extLst>
                    <a:ext uri="{A12FA001-AC4F-418D-AE19-62706E023703}">
                      <ahyp:hlinkClr xmlns:ahyp="http://schemas.microsoft.com/office/drawing/2018/hyperlinkcolor" val="tx"/>
                    </a:ext>
                  </a:extLst>
                </a:hlinkClick>
              </a:rPr>
              <a:t>edna.cordner@ks.gov</a:t>
            </a:r>
            <a:r>
              <a:rPr lang="en-US" dirty="0">
                <a:solidFill>
                  <a:srgbClr val="0070C0"/>
                </a:solidFill>
              </a:rPr>
              <a:t> </a:t>
            </a:r>
            <a:r>
              <a:rPr lang="en-US" dirty="0"/>
              <a:t>and I will submit it to </a:t>
            </a:r>
            <a:r>
              <a:rPr lang="en-US" u="sng" dirty="0">
                <a:solidFill>
                  <a:srgbClr val="0070C0"/>
                </a:solidFill>
                <a:hlinkClick r:id="rId5">
                  <a:extLst>
                    <a:ext uri="{A12FA001-AC4F-418D-AE19-62706E023703}">
                      <ahyp:hlinkClr xmlns:ahyp="http://schemas.microsoft.com/office/drawing/2018/hyperlinkcolor" val="tx"/>
                    </a:ext>
                  </a:extLst>
                </a:hlinkClick>
              </a:rPr>
              <a:t>GPDEHPinfo@dhs.gov</a:t>
            </a:r>
            <a:r>
              <a:rPr lang="en-US" dirty="0">
                <a:solidFill>
                  <a:srgbClr val="0070C0"/>
                </a:solidFill>
              </a:rPr>
              <a:t> </a:t>
            </a:r>
            <a:r>
              <a:rPr lang="en-US" dirty="0"/>
              <a:t>. EHP reference is also located at </a:t>
            </a:r>
            <a:r>
              <a:rPr lang="en-US" dirty="0">
                <a:solidFill>
                  <a:srgbClr val="0070C0"/>
                </a:solidFill>
                <a:hlinkClick r:id="rId6">
                  <a:extLst>
                    <a:ext uri="{A12FA001-AC4F-418D-AE19-62706E023703}">
                      <ahyp:hlinkClr xmlns:ahyp="http://schemas.microsoft.com/office/drawing/2018/hyperlinkcolor" val="tx"/>
                    </a:ext>
                  </a:extLst>
                </a:hlinkClick>
              </a:rPr>
              <a:t>http://www.datacounts.net/nsgp</a:t>
            </a:r>
            <a:r>
              <a:rPr lang="en-US" dirty="0">
                <a:solidFill>
                  <a:srgbClr val="0070C0"/>
                </a:solidFill>
              </a:rPr>
              <a:t> </a:t>
            </a:r>
            <a:r>
              <a:rPr lang="en-US" dirty="0"/>
              <a:t>.</a:t>
            </a:r>
          </a:p>
          <a:p>
            <a:pPr marL="0" indent="0">
              <a:buNone/>
            </a:pPr>
            <a:endParaRPr lang="en-US" sz="2000" dirty="0"/>
          </a:p>
          <a:p>
            <a:pPr marL="0" indent="0">
              <a:buNone/>
            </a:pPr>
            <a:r>
              <a:rPr lang="en-US" sz="2000" dirty="0">
                <a:solidFill>
                  <a:srgbClr val="00B050"/>
                </a:solidFill>
              </a:rPr>
              <a:t>Our team is here to help walk you through EHP steps. Do not hesitate to reach out to us directly. We also provide webinars and one-on-one tutorials where possible. </a:t>
            </a:r>
          </a:p>
          <a:p>
            <a:pPr marL="0" indent="0">
              <a:buNone/>
            </a:pPr>
            <a:endParaRPr lang="en-US" sz="3600" dirty="0">
              <a:solidFill>
                <a:srgbClr val="0070C0"/>
              </a:solidFill>
            </a:endParaRPr>
          </a:p>
        </p:txBody>
      </p:sp>
    </p:spTree>
    <p:extLst>
      <p:ext uri="{BB962C8B-B14F-4D97-AF65-F5344CB8AC3E}">
        <p14:creationId xmlns:p14="http://schemas.microsoft.com/office/powerpoint/2010/main" val="2245639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2800" b="1" dirty="0"/>
              <a:t>Now your set- Lets get to work!</a:t>
            </a:r>
          </a:p>
        </p:txBody>
      </p:sp>
      <p:sp>
        <p:nvSpPr>
          <p:cNvPr id="3" name="Content Placeholder 2"/>
          <p:cNvSpPr>
            <a:spLocks noGrp="1"/>
          </p:cNvSpPr>
          <p:nvPr>
            <p:ph idx="1"/>
          </p:nvPr>
        </p:nvSpPr>
        <p:spPr>
          <a:xfrm>
            <a:off x="530579" y="1111829"/>
            <a:ext cx="7730194" cy="5465616"/>
          </a:xfrm>
        </p:spPr>
        <p:txBody>
          <a:bodyPr>
            <a:normAutofit fontScale="92500"/>
          </a:bodyPr>
          <a:lstStyle/>
          <a:p>
            <a:pPr marL="0" indent="0">
              <a:buNone/>
            </a:pPr>
            <a:r>
              <a:rPr lang="en-US" sz="3600" dirty="0"/>
              <a:t>Once you have a green light to begin work, lets start thinking ahead to approval, documentation and submitting reimbursement requests.</a:t>
            </a:r>
          </a:p>
          <a:p>
            <a:r>
              <a:rPr lang="en-US" sz="3600" dirty="0"/>
              <a:t>Review your project to ensure what you are about to do is preapproved.</a:t>
            </a:r>
          </a:p>
          <a:p>
            <a:r>
              <a:rPr lang="en-US" sz="3600" dirty="0"/>
              <a:t>If there are any modifications needed, seek pre-approval from the SAA. In most modification cases, FEMA must be involved, and approval can take more time. </a:t>
            </a:r>
          </a:p>
        </p:txBody>
      </p:sp>
      <p:pic>
        <p:nvPicPr>
          <p:cNvPr id="5" name="Picture 4" descr="Green color on the traffic light">
            <a:extLst>
              <a:ext uri="{FF2B5EF4-FFF2-40B4-BE49-F238E27FC236}">
                <a16:creationId xmlns:a16="http://schemas.microsoft.com/office/drawing/2014/main" id="{EFD5A0F9-8ADF-DAF2-0EEC-0A396AA711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16635" y="1111828"/>
            <a:ext cx="3557155" cy="5143500"/>
          </a:xfrm>
          <a:prstGeom prst="rect">
            <a:avLst/>
          </a:prstGeom>
        </p:spPr>
      </p:pic>
    </p:spTree>
    <p:extLst>
      <p:ext uri="{BB962C8B-B14F-4D97-AF65-F5344CB8AC3E}">
        <p14:creationId xmlns:p14="http://schemas.microsoft.com/office/powerpoint/2010/main" val="2085333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Procurement</a:t>
            </a:r>
          </a:p>
        </p:txBody>
      </p:sp>
      <p:sp>
        <p:nvSpPr>
          <p:cNvPr id="3" name="Content Placeholder 2"/>
          <p:cNvSpPr>
            <a:spLocks noGrp="1"/>
          </p:cNvSpPr>
          <p:nvPr>
            <p:ph idx="1"/>
          </p:nvPr>
        </p:nvSpPr>
        <p:spPr>
          <a:xfrm>
            <a:off x="490237" y="1344703"/>
            <a:ext cx="11198577" cy="5315869"/>
          </a:xfrm>
        </p:spPr>
        <p:txBody>
          <a:bodyPr>
            <a:normAutofit fontScale="92500" lnSpcReduction="20000"/>
          </a:bodyPr>
          <a:lstStyle/>
          <a:p>
            <a:pPr marL="0" indent="0">
              <a:buNone/>
            </a:pPr>
            <a:r>
              <a:rPr lang="en-US" sz="3600" dirty="0"/>
              <a:t>When selecting a vendor, choosing Equipment, Training, Exercise or Planning activities, its imperative you follow the </a:t>
            </a:r>
            <a:r>
              <a:rPr lang="en-US" sz="3600" i="1" dirty="0">
                <a:solidFill>
                  <a:srgbClr val="7030A0"/>
                </a:solidFill>
              </a:rPr>
              <a:t>State of Kansas Procurement Policy </a:t>
            </a:r>
            <a:r>
              <a:rPr lang="en-US" sz="3600" dirty="0"/>
              <a:t>and can justify the expense with back-up documentation when submitting a Reimbursement Request.</a:t>
            </a:r>
          </a:p>
          <a:p>
            <a:pPr marL="0" indent="0">
              <a:buNone/>
            </a:pPr>
            <a:r>
              <a:rPr lang="en-US" sz="3600" dirty="0"/>
              <a:t>Considerations should also include but not limited to;</a:t>
            </a:r>
          </a:p>
          <a:p>
            <a:r>
              <a:rPr lang="en-US" sz="3600" dirty="0"/>
              <a:t>License, bonding, insurance, warranties, maintenance agreements and the ability to deliver within the performance period. </a:t>
            </a:r>
          </a:p>
          <a:p>
            <a:r>
              <a:rPr lang="en-US" sz="3600" dirty="0"/>
              <a:t>Refer to your Award Agreement for any Special Conditions.</a:t>
            </a:r>
          </a:p>
          <a:p>
            <a:pPr marL="0" indent="0">
              <a:buNone/>
            </a:pPr>
            <a:r>
              <a:rPr lang="en-US" sz="3600" dirty="0"/>
              <a:t>The following checklists will help you make the right choices and think ahead to reimbursement submission. </a:t>
            </a:r>
          </a:p>
        </p:txBody>
      </p:sp>
    </p:spTree>
    <p:extLst>
      <p:ext uri="{BB962C8B-B14F-4D97-AF65-F5344CB8AC3E}">
        <p14:creationId xmlns:p14="http://schemas.microsoft.com/office/powerpoint/2010/main" val="1486375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F11ED-B77F-6354-D17D-379DFD5C1C11}"/>
              </a:ext>
            </a:extLst>
          </p:cNvPr>
          <p:cNvSpPr>
            <a:spLocks noGrp="1"/>
          </p:cNvSpPr>
          <p:nvPr>
            <p:ph type="title"/>
          </p:nvPr>
        </p:nvSpPr>
        <p:spPr/>
        <p:txBody>
          <a:bodyPr/>
          <a:lstStyle/>
          <a:p>
            <a:r>
              <a:rPr lang="en-US" dirty="0"/>
              <a:t>Procurement- Thresholds</a:t>
            </a:r>
          </a:p>
        </p:txBody>
      </p:sp>
      <p:sp>
        <p:nvSpPr>
          <p:cNvPr id="3" name="Content Placeholder 2">
            <a:extLst>
              <a:ext uri="{FF2B5EF4-FFF2-40B4-BE49-F238E27FC236}">
                <a16:creationId xmlns:a16="http://schemas.microsoft.com/office/drawing/2014/main" id="{A891A7FA-A2EE-AE8A-921B-BD1C88BD2065}"/>
              </a:ext>
            </a:extLst>
          </p:cNvPr>
          <p:cNvSpPr>
            <a:spLocks noGrp="1"/>
          </p:cNvSpPr>
          <p:nvPr>
            <p:ph idx="1"/>
          </p:nvPr>
        </p:nvSpPr>
        <p:spPr>
          <a:xfrm>
            <a:off x="530578" y="1091045"/>
            <a:ext cx="11198577" cy="5476010"/>
          </a:xfrm>
        </p:spPr>
        <p:txBody>
          <a:bodyPr/>
          <a:lstStyle/>
          <a:p>
            <a:pPr marL="0" indent="0" algn="l" rtl="0" eaLnBrk="1" fontAlgn="b" latinLnBrk="0" hangingPunct="1">
              <a:spcBef>
                <a:spcPts val="0"/>
              </a:spcBef>
              <a:spcAft>
                <a:spcPts val="0"/>
              </a:spcAft>
              <a:buNone/>
            </a:pPr>
            <a:r>
              <a:rPr lang="en-US" sz="2000" b="1" i="0" u="none" strike="noStrike" kern="1200" dirty="0">
                <a:solidFill>
                  <a:srgbClr val="000000"/>
                </a:solidFill>
                <a:effectLst/>
                <a:latin typeface="Calibri" panose="020F0502020204030204" pitchFamily="34" charset="0"/>
                <a:cs typeface="Calibri" panose="020F0502020204030204" pitchFamily="34" charset="0"/>
              </a:rPr>
              <a:t>State Contract Used – No further action for procurement is required</a:t>
            </a:r>
            <a:endParaRPr lang="en-US" sz="2000" b="0" i="0" u="none" strike="noStrike" dirty="0">
              <a:effectLst/>
              <a:latin typeface="Calibri" panose="020F0502020204030204" pitchFamily="34" charset="0"/>
              <a:cs typeface="Calibri" panose="020F0502020204030204" pitchFamily="34" charset="0"/>
            </a:endParaRPr>
          </a:p>
          <a:p>
            <a:pPr marL="0" indent="0" algn="l" rtl="0" eaLnBrk="1" fontAlgn="b" latinLnBrk="0" hangingPunct="1">
              <a:spcBef>
                <a:spcPts val="0"/>
              </a:spcBef>
              <a:spcAft>
                <a:spcPts val="0"/>
              </a:spcAft>
              <a:buNone/>
            </a:pPr>
            <a:endParaRPr lang="en-US" sz="2000" b="1" i="0" u="none" strike="noStrike" kern="1200" dirty="0">
              <a:solidFill>
                <a:srgbClr val="000000"/>
              </a:solidFill>
              <a:effectLst/>
              <a:latin typeface="Calibri" panose="020F0502020204030204" pitchFamily="34" charset="0"/>
              <a:cs typeface="Calibri" panose="020F0502020204030204" pitchFamily="34" charset="0"/>
            </a:endParaRPr>
          </a:p>
          <a:p>
            <a:pPr marL="0" indent="0" algn="l" rtl="0" eaLnBrk="1" fontAlgn="b" latinLnBrk="0" hangingPunct="1">
              <a:spcBef>
                <a:spcPts val="0"/>
              </a:spcBef>
              <a:spcAft>
                <a:spcPts val="0"/>
              </a:spcAft>
              <a:buNone/>
            </a:pPr>
            <a:r>
              <a:rPr lang="en-US" sz="2000" b="1" i="0" u="none" strike="noStrike" kern="1200" dirty="0">
                <a:solidFill>
                  <a:srgbClr val="000000"/>
                </a:solidFill>
                <a:effectLst/>
                <a:latin typeface="Calibri" panose="020F0502020204030204" pitchFamily="34" charset="0"/>
                <a:cs typeface="Calibri" panose="020F0502020204030204" pitchFamily="34" charset="0"/>
              </a:rPr>
              <a:t>Expense at or less than $4,999.99</a:t>
            </a:r>
            <a:endParaRPr lang="en-US" sz="2000" b="0" i="0" u="none" strike="noStrike" dirty="0">
              <a:effectLs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r>
              <a:rPr lang="en-US" sz="2000" b="0" i="0" u="none" strike="noStrike" kern="1200" dirty="0">
                <a:solidFill>
                  <a:srgbClr val="000000"/>
                </a:solidFill>
                <a:effectLst/>
                <a:latin typeface="Calibri" panose="020F0502020204030204" pitchFamily="34" charset="0"/>
                <a:cs typeface="Calibri" panose="020F0502020204030204" pitchFamily="34" charset="0"/>
              </a:rPr>
              <a:t>No competitive bidding</a:t>
            </a:r>
            <a:endParaRPr lang="en-US" sz="2000" b="0" i="0" u="none" strike="noStrike" dirty="0">
              <a:effectLst/>
              <a:latin typeface="Calibri" panose="020F0502020204030204" pitchFamily="34" charset="0"/>
              <a:cs typeface="Calibri" panose="020F0502020204030204" pitchFamily="34" charset="0"/>
            </a:endParaRPr>
          </a:p>
          <a:p>
            <a:pPr marL="0" indent="0" algn="l" rtl="0" eaLnBrk="1" fontAlgn="b" latinLnBrk="0" hangingPunct="1">
              <a:spcBef>
                <a:spcPts val="0"/>
              </a:spcBef>
              <a:spcAft>
                <a:spcPts val="0"/>
              </a:spcAft>
              <a:buNone/>
            </a:pPr>
            <a:endParaRPr lang="en-US" sz="2000" b="1" i="0" u="none" strike="noStrike" kern="1200" dirty="0">
              <a:solidFill>
                <a:srgbClr val="000000"/>
              </a:solidFill>
              <a:effectLst/>
              <a:latin typeface="Calibri" panose="020F0502020204030204" pitchFamily="34" charset="0"/>
              <a:cs typeface="Calibri" panose="020F0502020204030204" pitchFamily="34" charset="0"/>
            </a:endParaRPr>
          </a:p>
          <a:p>
            <a:pPr marL="0" indent="0" algn="l" rtl="0" eaLnBrk="1" fontAlgn="b" latinLnBrk="0" hangingPunct="1">
              <a:spcBef>
                <a:spcPts val="0"/>
              </a:spcBef>
              <a:spcAft>
                <a:spcPts val="0"/>
              </a:spcAft>
              <a:buNone/>
            </a:pPr>
            <a:r>
              <a:rPr lang="en-US" sz="2000" b="1" i="0" u="none" strike="noStrike" kern="1200" dirty="0">
                <a:solidFill>
                  <a:srgbClr val="000000"/>
                </a:solidFill>
                <a:effectLst/>
                <a:latin typeface="Calibri" panose="020F0502020204030204" pitchFamily="34" charset="0"/>
                <a:cs typeface="Calibri" panose="020F0502020204030204" pitchFamily="34" charset="0"/>
              </a:rPr>
              <a:t>Expense between $5,000 to $24,999.99</a:t>
            </a:r>
            <a:endParaRPr lang="en-US" sz="2000" b="0" i="0" u="none" strike="noStrike" dirty="0">
              <a:effectLs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r>
              <a:rPr lang="en-US" sz="2000" b="0" i="0" u="none" strike="noStrike" kern="1200" dirty="0">
                <a:solidFill>
                  <a:srgbClr val="000000"/>
                </a:solidFill>
                <a:effectLst/>
                <a:latin typeface="Calibri" panose="020F0502020204030204" pitchFamily="34" charset="0"/>
                <a:cs typeface="Calibri" panose="020F0502020204030204" pitchFamily="34" charset="0"/>
              </a:rPr>
              <a:t>Minimum of three (3) quotes received</a:t>
            </a:r>
            <a:endParaRPr lang="en-US" sz="2000" b="0" i="0" u="none" strike="noStrike" dirty="0">
              <a:effectLs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endParaRPr lang="en-US" sz="2000" b="1" i="0" u="none" strike="noStrike" kern="1200" dirty="0">
              <a:solidFill>
                <a:srgbClr val="000000"/>
              </a:solidFill>
              <a:effectLst/>
              <a:latin typeface="Calibri" panose="020F0502020204030204" pitchFamily="34" charset="0"/>
              <a:cs typeface="Calibri" panose="020F0502020204030204" pitchFamily="34" charset="0"/>
            </a:endParaRPr>
          </a:p>
          <a:p>
            <a:pPr marL="0" indent="0" algn="l" rtl="0" eaLnBrk="1" fontAlgn="b" latinLnBrk="0" hangingPunct="1">
              <a:spcBef>
                <a:spcPts val="0"/>
              </a:spcBef>
              <a:spcAft>
                <a:spcPts val="0"/>
              </a:spcAft>
              <a:buNone/>
            </a:pPr>
            <a:r>
              <a:rPr lang="en-US" sz="2000" b="1" i="0" u="none" strike="noStrike" kern="1200" dirty="0">
                <a:solidFill>
                  <a:srgbClr val="000000"/>
                </a:solidFill>
                <a:effectLst/>
                <a:latin typeface="Calibri" panose="020F0502020204030204" pitchFamily="34" charset="0"/>
                <a:cs typeface="Calibri" panose="020F0502020204030204" pitchFamily="34" charset="0"/>
              </a:rPr>
              <a:t>Expense is between $25,000 to $49,999.99</a:t>
            </a:r>
            <a:endParaRPr lang="en-US" sz="2000" b="0" i="0" u="none" strike="noStrike" dirty="0">
              <a:effectLs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r>
              <a:rPr lang="en-US" sz="2000" b="0" i="0" u="none" strike="noStrike" kern="1200" dirty="0">
                <a:solidFill>
                  <a:srgbClr val="000000"/>
                </a:solidFill>
                <a:effectLst/>
                <a:latin typeface="Calibri" panose="020F0502020204030204" pitchFamily="34" charset="0"/>
                <a:cs typeface="Calibri" panose="020F0502020204030204" pitchFamily="34" charset="0"/>
              </a:rPr>
              <a:t>Sealed bid process used</a:t>
            </a:r>
            <a:endParaRPr lang="en-US" sz="2000" b="0" i="0" u="none" strike="noStrike" dirty="0">
              <a:effectLs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r>
              <a:rPr lang="en-US" sz="2000" b="0" i="0" u="none" strike="noStrike" kern="1200" dirty="0">
                <a:solidFill>
                  <a:srgbClr val="000000"/>
                </a:solidFill>
                <a:effectLst/>
                <a:latin typeface="Calibri" panose="020F0502020204030204" pitchFamily="34" charset="0"/>
                <a:cs typeface="Calibri" panose="020F0502020204030204" pitchFamily="34" charset="0"/>
              </a:rPr>
              <a:t>Invitation to Bid</a:t>
            </a:r>
            <a:endParaRPr lang="en-US" sz="2000" b="0" i="0" u="none" strike="noStrike" dirty="0">
              <a:effectLs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r>
              <a:rPr lang="en-US" sz="2000" b="0" i="0" u="none" strike="noStrike" kern="1200" dirty="0">
                <a:solidFill>
                  <a:srgbClr val="000000"/>
                </a:solidFill>
                <a:effectLst/>
                <a:latin typeface="Calibri" panose="020F0502020204030204" pitchFamily="34" charset="0"/>
                <a:cs typeface="Calibri" panose="020F0502020204030204" pitchFamily="34" charset="0"/>
              </a:rPr>
              <a:t>Public Bulletin Board (can be your nonprofits website)- 3 day minimum</a:t>
            </a:r>
            <a:endParaRPr lang="en-US" sz="2000" b="0" i="0" u="none" strike="noStrike" dirty="0">
              <a:effectLs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endParaRPr lang="en-US" sz="2000" b="1" i="0" u="none" strike="noStrike" kern="1200" dirty="0">
              <a:solidFill>
                <a:srgbClr val="000000"/>
              </a:solidFill>
              <a:effectLst/>
              <a:latin typeface="Calibri" panose="020F0502020204030204" pitchFamily="34" charset="0"/>
              <a:cs typeface="Calibri" panose="020F0502020204030204" pitchFamily="34" charset="0"/>
            </a:endParaRPr>
          </a:p>
          <a:p>
            <a:pPr marL="0" indent="0" algn="l" rtl="0" eaLnBrk="1" fontAlgn="b" latinLnBrk="0" hangingPunct="1">
              <a:spcBef>
                <a:spcPts val="0"/>
              </a:spcBef>
              <a:spcAft>
                <a:spcPts val="0"/>
              </a:spcAft>
              <a:buNone/>
            </a:pPr>
            <a:r>
              <a:rPr lang="en-US" sz="2000" b="1" i="0" u="none" strike="noStrike" kern="1200" dirty="0">
                <a:solidFill>
                  <a:srgbClr val="000000"/>
                </a:solidFill>
                <a:effectLst/>
                <a:latin typeface="Calibri" panose="020F0502020204030204" pitchFamily="34" charset="0"/>
                <a:cs typeface="Calibri" panose="020F0502020204030204" pitchFamily="34" charset="0"/>
              </a:rPr>
              <a:t>Expense is at or greater than $50,000</a:t>
            </a:r>
            <a:endParaRPr lang="en-US" sz="2000" b="0" i="0" u="none" strike="noStrike" dirty="0">
              <a:effectLs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r>
              <a:rPr lang="en-US" sz="2000" b="0" i="0" u="none" strike="noStrike" kern="1200" dirty="0">
                <a:solidFill>
                  <a:srgbClr val="000000"/>
                </a:solidFill>
                <a:effectLst/>
                <a:latin typeface="Calibri" panose="020F0502020204030204" pitchFamily="34" charset="0"/>
                <a:cs typeface="Calibri" panose="020F0502020204030204" pitchFamily="34" charset="0"/>
              </a:rPr>
              <a:t>Sealed bid process used</a:t>
            </a:r>
            <a:endParaRPr lang="en-US" sz="2000" b="0" i="0" u="none" strike="noStrike" dirty="0">
              <a:effectLs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r>
              <a:rPr lang="en-US" sz="2000" b="0" i="0" u="none" strike="noStrike" kern="1200" dirty="0">
                <a:solidFill>
                  <a:srgbClr val="000000"/>
                </a:solidFill>
                <a:effectLst/>
                <a:latin typeface="Calibri" panose="020F0502020204030204" pitchFamily="34" charset="0"/>
                <a:cs typeface="Calibri" panose="020F0502020204030204" pitchFamily="34" charset="0"/>
              </a:rPr>
              <a:t>Invitation to Bid </a:t>
            </a:r>
            <a:endParaRPr lang="en-US" sz="2000" b="0" i="0" u="none" strike="noStrike" dirty="0">
              <a:effectLst/>
              <a:latin typeface="Calibri" panose="020F0502020204030204" pitchFamily="34" charset="0"/>
              <a:cs typeface="Calibri" panose="020F0502020204030204" pitchFamily="34" charset="0"/>
            </a:endParaRPr>
          </a:p>
          <a:p>
            <a:pPr marL="0" algn="l" rtl="0" eaLnBrk="1" fontAlgn="b" latinLnBrk="0" hangingPunct="1">
              <a:spcBef>
                <a:spcPts val="0"/>
              </a:spcBef>
              <a:spcAft>
                <a:spcPts val="0"/>
              </a:spcAft>
            </a:pPr>
            <a:r>
              <a:rPr lang="en-US" sz="2000" b="0" i="0" u="none" strike="noStrike" kern="1200" dirty="0">
                <a:solidFill>
                  <a:srgbClr val="000000"/>
                </a:solidFill>
                <a:effectLst/>
                <a:latin typeface="Calibri" panose="020F0502020204030204" pitchFamily="34" charset="0"/>
                <a:cs typeface="Calibri" panose="020F0502020204030204" pitchFamily="34" charset="0"/>
              </a:rPr>
              <a:t>Kansas Register </a:t>
            </a:r>
            <a:r>
              <a:rPr lang="en-US" sz="2000" b="0" i="0" u="none" strike="noStrike" kern="1200" dirty="0">
                <a:solidFill>
                  <a:srgbClr val="0070C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https://sos.ks.gov/publications/kansas-register.html</a:t>
            </a:r>
            <a:r>
              <a:rPr lang="en-US" sz="2000" b="0" i="0" u="none" strike="noStrike" kern="1200" dirty="0">
                <a:solidFill>
                  <a:srgbClr val="0070C0"/>
                </a:solidFill>
                <a:effectLst/>
                <a:latin typeface="Calibri" panose="020F0502020204030204" pitchFamily="34" charset="0"/>
                <a:cs typeface="Calibri" panose="020F0502020204030204" pitchFamily="34" charset="0"/>
              </a:rPr>
              <a:t>    </a:t>
            </a:r>
            <a:r>
              <a:rPr lang="en-US" sz="2000" b="0" i="0" u="none" strike="noStrike" kern="1200" dirty="0">
                <a:solidFill>
                  <a:srgbClr val="000000"/>
                </a:solidFill>
                <a:effectLst/>
                <a:latin typeface="Calibri" panose="020F0502020204030204" pitchFamily="34" charset="0"/>
                <a:cs typeface="Calibri" panose="020F0502020204030204" pitchFamily="34" charset="0"/>
              </a:rPr>
              <a:t>- 10 day minimum</a:t>
            </a:r>
            <a:endParaRPr lang="en-US" sz="2000" b="0" i="0" u="none" strike="noStrike" dirty="0">
              <a:effectLst/>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409234292"/>
      </p:ext>
    </p:extLst>
  </p:cSld>
  <p:clrMapOvr>
    <a:masterClrMapping/>
  </p:clrMapOvr>
</p:sld>
</file>

<file path=ppt/theme/theme1.xml><?xml version="1.0" encoding="utf-8"?>
<a:theme xmlns:a="http://schemas.openxmlformats.org/drawingml/2006/main" name="HSGP Theeme">
  <a:themeElements>
    <a:clrScheme name="Custom 11">
      <a:dk1>
        <a:sysClr val="windowText" lastClr="000000"/>
      </a:dk1>
      <a:lt1>
        <a:sysClr val="window" lastClr="FFFFFF"/>
      </a:lt1>
      <a:dk2>
        <a:srgbClr val="1E5155"/>
      </a:dk2>
      <a:lt2>
        <a:srgbClr val="EBEBEB"/>
      </a:lt2>
      <a:accent1>
        <a:srgbClr val="121F6B"/>
      </a:accent1>
      <a:accent2>
        <a:srgbClr val="EA6312"/>
      </a:accent2>
      <a:accent3>
        <a:srgbClr val="E6B729"/>
      </a:accent3>
      <a:accent4>
        <a:srgbClr val="ADC8E7"/>
      </a:accent4>
      <a:accent5>
        <a:srgbClr val="ADC8E7"/>
      </a:accent5>
      <a:accent6>
        <a:srgbClr val="ADC8E7"/>
      </a:accent6>
      <a:hlink>
        <a:srgbClr val="ADC8E7"/>
      </a:hlink>
      <a:folHlink>
        <a:srgbClr val="ADC8E7"/>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HSGP Theeme" id="{CF7E1936-2E62-4318-9C2D-089A60F40D85}" vid="{DA9BECFF-9A30-4FC8-B5C9-29D83E121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HSGP Theeme</Template>
  <TotalTime>3599</TotalTime>
  <Words>2421</Words>
  <Application>Microsoft Macintosh PowerPoint</Application>
  <PresentationFormat>Widescreen</PresentationFormat>
  <Paragraphs>403</Paragraphs>
  <Slides>23</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Symbol</vt:lpstr>
      <vt:lpstr>Trebuchet MS</vt:lpstr>
      <vt:lpstr>HSGP Theeme</vt:lpstr>
      <vt:lpstr>Nonprofit Security Grant Program -FY23 Awardee Orientation- </vt:lpstr>
      <vt:lpstr> DHS/FEMA Preparedness Grant Overview </vt:lpstr>
      <vt:lpstr>NSGP Overview</vt:lpstr>
      <vt:lpstr>NSGP Objectives</vt:lpstr>
      <vt:lpstr>Congratulations on your award!</vt:lpstr>
      <vt:lpstr> Environmental Historic Preservation assessment (EHP) </vt:lpstr>
      <vt:lpstr>Now your set- Lets get to work!</vt:lpstr>
      <vt:lpstr>Procurement</vt:lpstr>
      <vt:lpstr>Procurement- Thresholds</vt:lpstr>
      <vt:lpstr>Planning- Reimbursement Checklist </vt:lpstr>
      <vt:lpstr>Organization/Salary- Reimbursement Checklist </vt:lpstr>
      <vt:lpstr>Equipment- Reimbursement Checklist</vt:lpstr>
      <vt:lpstr>Training- Reimbursement Checklist</vt:lpstr>
      <vt:lpstr>Exercise- Reimbursement Checklist</vt:lpstr>
      <vt:lpstr>Reimbursement Request / Cover Sheet</vt:lpstr>
      <vt:lpstr>Reimbursement Process</vt:lpstr>
      <vt:lpstr> Submittal of Reimbursement Request </vt:lpstr>
      <vt:lpstr> Quarterly Reporting  </vt:lpstr>
      <vt:lpstr> Quarterly Reporting  </vt:lpstr>
      <vt:lpstr> End User Responsibilities  </vt:lpstr>
      <vt:lpstr> Resources  </vt:lpstr>
      <vt:lpstr> Contacts  </vt:lpstr>
      <vt:lpstr>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2017 Funding Distribution Graphs and Tables</dc:title>
  <dc:creator>Matt Llewelyn</dc:creator>
  <cp:lastModifiedBy>Paul Peppers</cp:lastModifiedBy>
  <cp:revision>227</cp:revision>
  <dcterms:created xsi:type="dcterms:W3CDTF">2017-06-26T15:05:45Z</dcterms:created>
  <dcterms:modified xsi:type="dcterms:W3CDTF">2023-09-18T14:59:28Z</dcterms:modified>
</cp:coreProperties>
</file>